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Inter" panose="020B0604020202020204" charset="0"/>
      <p:regular r:id="rId18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5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79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700" y="2893815"/>
            <a:ext cx="4895850" cy="210859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1163241"/>
            <a:ext cx="7556421" cy="195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Projeto Pedagógico Institucional - Faculdade HONPAR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793789" y="3154264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00"/>
              </a:lnSpc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Faculdade HONPAR de Arapongas incentiva a indissociabilidade entre ensino, pesquisa e extensão, buscando desempenhar com responsabilidade seu papel social. Consciente dos serviços fundamentais que presta à sociedade, tem como missão </a:t>
            </a:r>
            <a:r>
              <a:rPr lang="pt-BR" b="1" i="1" dirty="0"/>
              <a:t>“</a:t>
            </a:r>
            <a:r>
              <a:rPr lang="pt-BR" sz="1400" b="1" i="1" dirty="0"/>
              <a:t>Formar profissionais de saúde dotados de excelência técnico-científica, ética e humanística, através da integração indissociável entre ensino, pesquisa e assistência”</a:t>
            </a: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com legitimidade fundamentada na Constituição Federal, na LDB e nas normas do Ministério da Educação.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793790" y="5384423"/>
            <a:ext cx="7556421" cy="1508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Este Projeto Pedagógico Institucional (PPI) representa a afirmação da autonomia da HONPAR na busca de alternativas para responder às necessidades educacionais e às exigências sociais vigentes, orientando decisões políticas, acadêmicas e administrativas.</a:t>
            </a:r>
            <a:endParaRPr lang="en-US" sz="1550" dirty="0"/>
          </a:p>
        </p:txBody>
      </p:sp>
      <p:sp>
        <p:nvSpPr>
          <p:cNvPr id="7" name="Shape 3"/>
          <p:cNvSpPr/>
          <p:nvPr/>
        </p:nvSpPr>
        <p:spPr>
          <a:xfrm>
            <a:off x="793790" y="6733937"/>
            <a:ext cx="317540" cy="317540"/>
          </a:xfrm>
          <a:prstGeom prst="roundRect">
            <a:avLst>
              <a:gd name="adj" fmla="val 28793492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9495"/>
            <a:ext cx="7556421" cy="1302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Princípios Norteadores da Atuação Institucional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93790" y="231969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62" y="2347615"/>
            <a:ext cx="312539" cy="39064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38632" y="2387918"/>
            <a:ext cx="3165396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Educação Transformadora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1438632" y="2832616"/>
            <a:ext cx="691157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Compromisso com a produção e divulgação da arte, cultura e conhecimento científico e tecnológico, preservando valores éticos e democráticos.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793790" y="4182070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62" y="4209990"/>
            <a:ext cx="312539" cy="39064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38632" y="4250293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Inclusão e Respeito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1438632" y="4694992"/>
            <a:ext cx="691157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Compromisso com a inclusão social e digital da comunidade interna e externa, respeitando as diferenças e promovendo a interlocução permanente com a sociedade.</a:t>
            </a:r>
            <a:endParaRPr lang="en-US" sz="1550" dirty="0"/>
          </a:p>
        </p:txBody>
      </p:sp>
      <p:sp>
        <p:nvSpPr>
          <p:cNvPr id="12" name="Shape 7"/>
          <p:cNvSpPr/>
          <p:nvPr/>
        </p:nvSpPr>
        <p:spPr>
          <a:xfrm>
            <a:off x="793790" y="604444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762" y="6072366"/>
            <a:ext cx="312539" cy="39064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38632" y="6112669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Qualidade e Inovação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1438632" y="6557367"/>
            <a:ext cx="691157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 permanente pela qualidade, avaliação contínua como prática orientada para a melhoria, e abertura para o novo, incorporando inovações da ciência e tecnologia.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10553"/>
            <a:ext cx="11205091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Concepção do Projeto Pedagógico Institucional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658660"/>
            <a:ext cx="1614011" cy="115895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894" y="2207776"/>
            <a:ext cx="279083" cy="3488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59799" y="1857018"/>
            <a:ext cx="2889052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Visão Crítica e Reflexiva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5059799" y="2301716"/>
            <a:ext cx="57469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 da educação superior frente às transformações sociais</a:t>
            </a:r>
            <a:endParaRPr lang="en-US" sz="1550" dirty="0"/>
          </a:p>
        </p:txBody>
      </p:sp>
      <p:sp>
        <p:nvSpPr>
          <p:cNvPr id="7" name="Shape 3"/>
          <p:cNvSpPr/>
          <p:nvPr/>
        </p:nvSpPr>
        <p:spPr>
          <a:xfrm>
            <a:off x="4910971" y="2832854"/>
            <a:ext cx="8876109" cy="11430"/>
          </a:xfrm>
          <a:prstGeom prst="roundRect">
            <a:avLst>
              <a:gd name="adj" fmla="val 72930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2867144"/>
            <a:ext cx="3228022" cy="1158954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894" y="3272195"/>
            <a:ext cx="279083" cy="34885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66805" y="3065502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Integração de Pilares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5866805" y="3510201"/>
            <a:ext cx="4028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Ensino, pesquisa e extensão indissociáveis</a:t>
            </a:r>
            <a:endParaRPr lang="en-US" sz="1550" dirty="0"/>
          </a:p>
        </p:txBody>
      </p:sp>
      <p:sp>
        <p:nvSpPr>
          <p:cNvPr id="12" name="Shape 6"/>
          <p:cNvSpPr/>
          <p:nvPr/>
        </p:nvSpPr>
        <p:spPr>
          <a:xfrm>
            <a:off x="5717977" y="4041338"/>
            <a:ext cx="8069104" cy="11430"/>
          </a:xfrm>
          <a:prstGeom prst="roundRect">
            <a:avLst>
              <a:gd name="adj" fmla="val 72930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075628"/>
            <a:ext cx="4842034" cy="1158954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4894" y="4480679"/>
            <a:ext cx="279083" cy="34885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73810" y="427398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Projeção de Valores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6673810" y="4718685"/>
            <a:ext cx="44609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Identidade institucional materializada na prática</a:t>
            </a:r>
            <a:endParaRPr lang="en-US" sz="1550" dirty="0"/>
          </a:p>
        </p:txBody>
      </p:sp>
      <p:sp>
        <p:nvSpPr>
          <p:cNvPr id="17" name="Shape 9"/>
          <p:cNvSpPr/>
          <p:nvPr/>
        </p:nvSpPr>
        <p:spPr>
          <a:xfrm>
            <a:off x="6524982" y="5249823"/>
            <a:ext cx="7262098" cy="11430"/>
          </a:xfrm>
          <a:prstGeom prst="roundRect">
            <a:avLst>
              <a:gd name="adj" fmla="val 72930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5284113"/>
            <a:ext cx="6456164" cy="1158954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4775" y="5689163"/>
            <a:ext cx="279083" cy="34885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80816" y="5482471"/>
            <a:ext cx="3546277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Construção do Conhecimento</a:t>
            </a:r>
            <a:endParaRPr lang="en-US" sz="2050" dirty="0"/>
          </a:p>
        </p:txBody>
      </p:sp>
      <p:sp>
        <p:nvSpPr>
          <p:cNvPr id="21" name="Text 11"/>
          <p:cNvSpPr/>
          <p:nvPr/>
        </p:nvSpPr>
        <p:spPr>
          <a:xfrm>
            <a:off x="7480816" y="5927169"/>
            <a:ext cx="355675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Articulação com valores humanísticos</a:t>
            </a:r>
            <a:endParaRPr lang="en-US" sz="1550" dirty="0"/>
          </a:p>
        </p:txBody>
      </p:sp>
      <p:sp>
        <p:nvSpPr>
          <p:cNvPr id="22" name="Text 12"/>
          <p:cNvSpPr/>
          <p:nvPr/>
        </p:nvSpPr>
        <p:spPr>
          <a:xfrm>
            <a:off x="793790" y="6666309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PPI da HONPAR é fruto de uma construção coletiva do corpo social da instituição, articulando-se com o Plano de Desenvolvimento Institucional (PDI). Ambos compartilham a mesma importância e são documentos complementares que integram um processo dinâmico, em constante diálogo com o contexto institucional.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78474"/>
            <a:ext cx="11180088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Princípios Filosóficos e Teórico-metodológicos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93790" y="3225760"/>
            <a:ext cx="2618065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Fundamentação Legal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93790" y="3749754"/>
            <a:ext cx="402431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proposta pedagógica da HONPAR observa as diretrizes da Lei de Diretrizes e Bases da Educação Nacional (LDB), fundamentando-se no pluralismo de ideias, na valorização dos profissionais da educação e na busca contínua pela qualidade do ensino.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5309830" y="3225760"/>
            <a:ext cx="2975253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Inspiração Internacional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5309830" y="3749754"/>
            <a:ext cx="402431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planejamento pedagógico também se inspira na Declaração Mundial sobre a Educação Superior no Século XXI: Visão e Ação, que propõe a construção de um espaço aberto para a formação superior, promovendo a aprendizagem ao longo da vida.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825871" y="3225760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Análise Contextual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9825871" y="3749754"/>
            <a:ext cx="402431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proposta pedagógica contempla a análise do cenário regional e a identificação das necessidades da população, especialmente no que diz respeito à formação de profissionais para as áreas de medicina e radiologia.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2107" y="455176"/>
            <a:ext cx="7819787" cy="1086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Políticas Institucionais para o Ensino de Graduação</a:t>
            </a:r>
            <a:endParaRPr lang="en-US" sz="3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07" y="1789509"/>
            <a:ext cx="827603" cy="149625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55207" y="1955006"/>
            <a:ext cx="4608433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Fundamentação técnico-científica consistente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655207" y="2325886"/>
            <a:ext cx="6826687" cy="79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Assegurar o domínio teórico e prático das áreas de formação, promovendo a apropriação crítica do conhecimento científico e tecnológico necessário ao exercício profissional.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107" y="3285768"/>
            <a:ext cx="827603" cy="149625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55207" y="3451265"/>
            <a:ext cx="3278505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Articulação entre teoria e prática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655207" y="3822144"/>
            <a:ext cx="6826687" cy="79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Promover integração contínua e significativa entre os diferentes saberes, assegurando a aplicabilidade e a relevância do conhecimento na identificação e resolução de problemas reais.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07" y="4782026"/>
            <a:ext cx="827603" cy="149625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55207" y="4947523"/>
            <a:ext cx="2172533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Interdisciplinaridade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655207" y="5318403"/>
            <a:ext cx="6826687" cy="79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Articular saberes de diferentes áreas do conhecimento, construindo estratégias mais eficazes para a compreensão e resolução de problemas complexos que transcendem os limites de uma única disciplina.</a:t>
            </a:r>
            <a:endParaRPr lang="en-US" sz="13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107" y="6278285"/>
            <a:ext cx="827603" cy="149625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655207" y="6443782"/>
            <a:ext cx="2172533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Formação ética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1655207" y="6814661"/>
            <a:ext cx="6826687" cy="79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Favorecer o desenvolvimento da individualidade e a inserção consciente do estudante nas dinâmicas das relações sociais, promovendo a autonomia, a liberdade e o respeito às diferenças.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76814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Políticas de Ensino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2586633" y="2523530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Aprender a conhecer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93790" y="2968228"/>
            <a:ext cx="439781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Desenvolver o prazer de compreender, descobrir e construir o saber.</a:t>
            </a:r>
            <a:endParaRPr lang="en-US" sz="1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224921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24359" y="2560022"/>
            <a:ext cx="496133" cy="496133"/>
          </a:xfrm>
          <a:prstGeom prst="roundRect">
            <a:avLst>
              <a:gd name="adj" fmla="val 184121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805" y="2668488"/>
            <a:ext cx="223242" cy="279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38799" y="2523530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Aprender a fazer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9438799" y="2968228"/>
            <a:ext cx="439781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Adquirir competências para atuar e transformar a realidade.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224921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309789" y="2560022"/>
            <a:ext cx="496133" cy="496133"/>
          </a:xfrm>
          <a:prstGeom prst="roundRect">
            <a:avLst>
              <a:gd name="adj" fmla="val 184121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6234" y="2668488"/>
            <a:ext cx="223242" cy="27908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38799" y="4498300"/>
            <a:ext cx="2798683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Aprender a viver juntos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9438799" y="4942999"/>
            <a:ext cx="439781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Desenvolver a compreensão do outro, a cooperação e a convivência pacífica.</a:t>
            </a:r>
            <a:endParaRPr lang="en-US" sz="15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2224921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309789" y="5045452"/>
            <a:ext cx="496133" cy="496133"/>
          </a:xfrm>
          <a:prstGeom prst="roundRect">
            <a:avLst>
              <a:gd name="adj" fmla="val 184121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6234" y="5153918"/>
            <a:ext cx="223242" cy="279083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2586633" y="4498300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Aprender a ser</a:t>
            </a:r>
            <a:endParaRPr lang="en-US" sz="2050" dirty="0"/>
          </a:p>
        </p:txBody>
      </p:sp>
      <p:sp>
        <p:nvSpPr>
          <p:cNvPr id="19" name="Text 11"/>
          <p:cNvSpPr/>
          <p:nvPr/>
        </p:nvSpPr>
        <p:spPr>
          <a:xfrm>
            <a:off x="793790" y="4942999"/>
            <a:ext cx="439781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Consolidar a autonomia, o pensamento crítico e a responsabilidade pessoal.</a:t>
            </a:r>
            <a:endParaRPr lang="en-US" sz="15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9258" y="2224921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824359" y="5045452"/>
            <a:ext cx="496133" cy="496133"/>
          </a:xfrm>
          <a:prstGeom prst="roundRect">
            <a:avLst>
              <a:gd name="adj" fmla="val 184121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60805" y="5153918"/>
            <a:ext cx="223242" cy="279083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793789" y="6740188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Faculdade HONPAR adota como referencial pedagógico a prática da educação ao longo de toda a vida, conforme delineada pela UNESCO no Relatório da Comissão Internacional sobre a Educação para o Século XXI, visando proporcionar ao indivíduo uma compreensão dinâmica do mundo.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71168"/>
            <a:ext cx="7556421" cy="1302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Políticas de Investigação Científica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280190" y="2371368"/>
            <a:ext cx="3679031" cy="3079433"/>
          </a:xfrm>
          <a:prstGeom prst="roundRect">
            <a:avLst>
              <a:gd name="adj" fmla="val 270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6486168" y="2577346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Princípio Educativo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486168" y="3022044"/>
            <a:ext cx="326707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investigação científica é entendida como um princípio educativo, cultural e científico, integrada de forma articulada ao ensino e à extensão, direcionada à resolução de problemas e demandas da comunidade.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2371368"/>
            <a:ext cx="3679031" cy="3079433"/>
          </a:xfrm>
          <a:prstGeom prst="roundRect">
            <a:avLst>
              <a:gd name="adj" fmla="val 270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10363557" y="2577346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Prioridades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10363557" y="3022044"/>
            <a:ext cx="326707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Projetos alinhados às questões do contexto regional, valorização de projetos interinstitucionais, e estímulo à disseminação do conhecimento por meio da organização e publicação das produções intelectuais.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5649158"/>
            <a:ext cx="7556421" cy="1809274"/>
          </a:xfrm>
          <a:prstGeom prst="roundRect">
            <a:avLst>
              <a:gd name="adj" fmla="val 460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6486168" y="585513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Incentivos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486168" y="6299835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Cultivo da atividade científica, manutenção de serviços de apoio, formação de pessoal, concessão de auxílios, celebração de convênios, intercâmbio com instituições científicas e organização de eventos.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4260" y="811173"/>
            <a:ext cx="4884301" cy="610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Políticas de Extensão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953572" y="1700689"/>
            <a:ext cx="22860" cy="5717738"/>
          </a:xfrm>
          <a:prstGeom prst="roundRect">
            <a:avLst>
              <a:gd name="adj" fmla="val 34186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1140023" y="1898571"/>
            <a:ext cx="558165" cy="22860"/>
          </a:xfrm>
          <a:prstGeom prst="roundRect">
            <a:avLst>
              <a:gd name="adj" fmla="val 34186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744260" y="1700689"/>
            <a:ext cx="418624" cy="418624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65" y="1726883"/>
            <a:ext cx="293013" cy="3662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883926" y="1764625"/>
            <a:ext cx="3404235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Integração com a Comunidade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1883926" y="2181344"/>
            <a:ext cx="6515814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Promover a articulação entre a instituição e a sociedade, transferindo conhecimentos e captando demandas sociais.</a:t>
            </a:r>
            <a:endParaRPr lang="en-US" sz="1450" dirty="0"/>
          </a:p>
        </p:txBody>
      </p:sp>
      <p:sp>
        <p:nvSpPr>
          <p:cNvPr id="10" name="Shape 6"/>
          <p:cNvSpPr/>
          <p:nvPr/>
        </p:nvSpPr>
        <p:spPr>
          <a:xfrm>
            <a:off x="1140023" y="3346609"/>
            <a:ext cx="558165" cy="22860"/>
          </a:xfrm>
          <a:prstGeom prst="roundRect">
            <a:avLst>
              <a:gd name="adj" fmla="val 34186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7"/>
          <p:cNvSpPr/>
          <p:nvPr/>
        </p:nvSpPr>
        <p:spPr>
          <a:xfrm>
            <a:off x="744260" y="3148727"/>
            <a:ext cx="418624" cy="418624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65" y="3174921"/>
            <a:ext cx="293013" cy="36623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883926" y="3212663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Processo Acadêmico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1883926" y="3629382"/>
            <a:ext cx="6515814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Reafirmar a extensão como processo definido em função das exigências da realidade, contribuindo para a formação do aluno e qualificação do professor.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1140023" y="5092303"/>
            <a:ext cx="558165" cy="22860"/>
          </a:xfrm>
          <a:prstGeom prst="roundRect">
            <a:avLst>
              <a:gd name="adj" fmla="val 34186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1"/>
          <p:cNvSpPr/>
          <p:nvPr/>
        </p:nvSpPr>
        <p:spPr>
          <a:xfrm>
            <a:off x="744260" y="4894421"/>
            <a:ext cx="418624" cy="418624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65" y="4920615"/>
            <a:ext cx="293013" cy="36623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883926" y="4958358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Prestação de Serviços</a:t>
            </a:r>
            <a:endParaRPr lang="en-US" sz="1900" dirty="0"/>
          </a:p>
        </p:txBody>
      </p:sp>
      <p:sp>
        <p:nvSpPr>
          <p:cNvPr id="19" name="Text 13"/>
          <p:cNvSpPr/>
          <p:nvPr/>
        </p:nvSpPr>
        <p:spPr>
          <a:xfrm>
            <a:off x="1883926" y="5375077"/>
            <a:ext cx="6515814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Viabilizar serviços como resultado de interesse acadêmico, científico e tecnológico, integrando ensino, investigação científica e extensão.</a:t>
            </a:r>
            <a:endParaRPr lang="en-US" sz="1450" dirty="0"/>
          </a:p>
        </p:txBody>
      </p:sp>
      <p:sp>
        <p:nvSpPr>
          <p:cNvPr id="20" name="Shape 14"/>
          <p:cNvSpPr/>
          <p:nvPr/>
        </p:nvSpPr>
        <p:spPr>
          <a:xfrm>
            <a:off x="1140023" y="6540341"/>
            <a:ext cx="558165" cy="22860"/>
          </a:xfrm>
          <a:prstGeom prst="roundRect">
            <a:avLst>
              <a:gd name="adj" fmla="val 34186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5"/>
          <p:cNvSpPr/>
          <p:nvPr/>
        </p:nvSpPr>
        <p:spPr>
          <a:xfrm>
            <a:off x="744260" y="6342459"/>
            <a:ext cx="418624" cy="418624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065" y="6368653"/>
            <a:ext cx="293013" cy="36623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883926" y="6406396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Parcerias</a:t>
            </a:r>
            <a:endParaRPr lang="en-US" sz="1900" dirty="0"/>
          </a:p>
        </p:txBody>
      </p:sp>
      <p:sp>
        <p:nvSpPr>
          <p:cNvPr id="24" name="Text 17"/>
          <p:cNvSpPr/>
          <p:nvPr/>
        </p:nvSpPr>
        <p:spPr>
          <a:xfrm>
            <a:off x="1883926" y="6823115"/>
            <a:ext cx="6515814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Valorizar programas interinstitucionais, promovidos por meio de consórcios, redes ou parcerias, bem como atividades de intercâmbio.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25297"/>
            <a:ext cx="6137791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Política de Acessibilidade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274225"/>
            <a:ext cx="496133" cy="4961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37930" y="4391978"/>
            <a:ext cx="2330529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Estrutura Adequada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1447800" y="5162312"/>
            <a:ext cx="242065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Aparelhar a instituição e adequar suas estruturas físicas e pedagógicas para atender às necessidades específicas.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467" y="4274225"/>
            <a:ext cx="496133" cy="49613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860608" y="4391978"/>
            <a:ext cx="2330529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Disseminação de Informações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4860608" y="5162312"/>
            <a:ext cx="233052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Divulgar conceitos e práticas de acessibilidade para toda a comunidade acadêmica.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144" y="4274225"/>
            <a:ext cx="496133" cy="49613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183285" y="4391978"/>
            <a:ext cx="2330529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Capacitação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8183285" y="4836676"/>
            <a:ext cx="233052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Sensibilizar e capacitar a comunidade acadêmica para o desenvolvimento efetivo da educação inclusiva.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1821" y="4274225"/>
            <a:ext cx="496133" cy="49613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505962" y="4391978"/>
            <a:ext cx="2330648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Suporte Especializado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11505962" y="5162312"/>
            <a:ext cx="2330648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Oferecer pleno acesso por meio de materiais didáticos acessíveis, equipamentos de tecnologia assistiva e serviços de tradutores de Libras.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0934"/>
            <a:ext cx="11009709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Criação dos Cursos e Flexibilização Curricular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93790" y="2908221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Criação de Cursos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93790" y="3432215"/>
            <a:ext cx="4024313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Faculdade HONPAR propõe-se a criar novos cursos fundamentados em estudos e projeções regionais e nacionais. Serão desenvolvidos cursos de extensão, graduação (tecnológicos e bacharelados) e pós-graduação (lato sensu), visando formar profissionais qualificados para o mercado de trabalho.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5309830" y="2908221"/>
            <a:ext cx="2977396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Flexibilização Curricular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5309830" y="3432215"/>
            <a:ext cx="4024313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Respaldada pelo Plano Nacional de Educação e pelos pareceres do CNE, a HONPAR assegura a flexibilidade curricular como prática pedagógica, promovendo a autonomia do aluno por meio da formação interdisciplinar e da flexibilização na revisão de disciplinas e na incorporação de práticas transdisciplinares.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825871" y="2908221"/>
            <a:ext cx="2844760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Integração entre Cursos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9825871" y="3432215"/>
            <a:ext cx="402431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comunicação e a permeabilidade entre diferentes cursos constituem um dos eixos comuns que possibilitam a mobilidade e a integração entre eixos temáticos compartilhados, promovendo a convivência entre alunos de distintas áreas do saber.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405" y="834747"/>
            <a:ext cx="12874943" cy="62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Desenvolvimento dos Currículos e Seleção de Conteúdos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61405" y="1839992"/>
            <a:ext cx="1638419" cy="1111568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728" y="2228493"/>
            <a:ext cx="267653" cy="33456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590086" y="2030254"/>
            <a:ext cx="3488055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Fundamentação nas Diretrizes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590086" y="2456736"/>
            <a:ext cx="5286375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Conteúdos baseados nas Diretrizes Curriculares Nacionais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2494955" y="2942034"/>
            <a:ext cx="11278910" cy="11430"/>
          </a:xfrm>
          <a:prstGeom prst="roundRect">
            <a:avLst>
              <a:gd name="adj" fmla="val 69950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761405" y="3046690"/>
            <a:ext cx="3276838" cy="1111568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998" y="3435191"/>
            <a:ext cx="267653" cy="33456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28505" y="3236952"/>
            <a:ext cx="3997047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Desenvolvimento de Competências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4228505" y="3663434"/>
            <a:ext cx="493371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Formação de habilidades para resolução de problemas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4133374" y="4148733"/>
            <a:ext cx="9640491" cy="11430"/>
          </a:xfrm>
          <a:prstGeom prst="roundRect">
            <a:avLst>
              <a:gd name="adj" fmla="val 69950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61405" y="4253389"/>
            <a:ext cx="4915257" cy="1111568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147" y="4641890"/>
            <a:ext cx="267653" cy="3345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866924" y="4443651"/>
            <a:ext cx="3018115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Articulação Teoria-Prática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5866924" y="4870133"/>
            <a:ext cx="4239220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Aplicação do conhecimento em situações reais</a:t>
            </a:r>
            <a:endParaRPr lang="en-US" sz="1450" dirty="0"/>
          </a:p>
        </p:txBody>
      </p:sp>
      <p:sp>
        <p:nvSpPr>
          <p:cNvPr id="17" name="Shape 12"/>
          <p:cNvSpPr/>
          <p:nvPr/>
        </p:nvSpPr>
        <p:spPr>
          <a:xfrm>
            <a:off x="5771793" y="5355431"/>
            <a:ext cx="8002072" cy="11430"/>
          </a:xfrm>
          <a:prstGeom prst="roundRect">
            <a:avLst>
              <a:gd name="adj" fmla="val 69950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3"/>
          <p:cNvSpPr/>
          <p:nvPr/>
        </p:nvSpPr>
        <p:spPr>
          <a:xfrm>
            <a:off x="761405" y="5460087"/>
            <a:ext cx="6553795" cy="1111568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4417" y="5848588"/>
            <a:ext cx="267653" cy="33456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05462" y="5650349"/>
            <a:ext cx="2498527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Avaliação Formativa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7505462" y="6076831"/>
            <a:ext cx="4502825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Construção do pensamento crítico e emancipador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761405" y="6785729"/>
            <a:ext cx="13107591" cy="609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princípios metodológicos adotados pelos professores e explicitados nos Projetos Pedagógicos de Curso asseguram as inovações e a excelência nos processos de ensino e aprendizagem, considerando as competências da profissão e da área de atuação.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79038"/>
            <a:ext cx="6501408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Atendimento aos Discentes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1996440" y="2453997"/>
            <a:ext cx="2738557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Apoio Psicopedagógico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93790" y="2898696"/>
            <a:ext cx="3941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Acompanhamento especializado para necessidades específicas</a:t>
            </a:r>
            <a:endParaRPr lang="en-US" sz="1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92714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864" y="2716828"/>
            <a:ext cx="296942" cy="3711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284" y="245399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Suporte Financeiro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9895284" y="2898696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Programas de bolsas e financiamento estudantil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192714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3738" y="3105329"/>
            <a:ext cx="296942" cy="37111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5284" y="4885373"/>
            <a:ext cx="2918222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Nivelamento Acadêmico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9895284" y="5330071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Programas para suprir deficiências de formação prévia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192714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5237" y="5331202"/>
            <a:ext cx="296942" cy="37111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93946" y="4885373"/>
            <a:ext cx="3641050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Acompanhamento de Egressos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793790" y="5330071"/>
            <a:ext cx="3941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Monitoramento e suporte após a formação</a:t>
            </a:r>
            <a:endParaRPr lang="en-US" sz="15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192714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9363" y="4942701"/>
            <a:ext cx="296942" cy="371118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71536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Faculdade HONPAR promoverá a política de atendimento aos discentes de maneira integrada às demais políticas institucionais, estabelecendo direcionamentos claros e assegurando o suporte necessário para a permanência dos estudantes na Instituição.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3187" y="503992"/>
            <a:ext cx="7677626" cy="120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Avaliação da Aprendizagem e Estágios Supervisionados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733187" y="1981914"/>
            <a:ext cx="183237" cy="1363861"/>
          </a:xfrm>
          <a:prstGeom prst="roundRect">
            <a:avLst>
              <a:gd name="adj" fmla="val 4201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099661" y="2165152"/>
            <a:ext cx="2428399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Avaliação Diagnóstica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1099661" y="2575798"/>
            <a:ext cx="7311152" cy="586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Aplicada no início ou durante o processo de aprendizagem, para identificar lacunas e orientar o planejamento de intervenções pedagógicas.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1008102" y="3483173"/>
            <a:ext cx="183237" cy="1363861"/>
          </a:xfrm>
          <a:prstGeom prst="roundRect">
            <a:avLst>
              <a:gd name="adj" fmla="val 4201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1374577" y="3666411"/>
            <a:ext cx="240589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Avaliação Formativa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374577" y="4077057"/>
            <a:ext cx="7036237" cy="586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Realizada ao longo do semestre, de modo a permitir ajustes contínuos pelo professor e pelo aluno, enriquecendo o percurso de aprendizagem.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283018" y="4984432"/>
            <a:ext cx="183237" cy="1657231"/>
          </a:xfrm>
          <a:prstGeom prst="roundRect">
            <a:avLst>
              <a:gd name="adj" fmla="val 4201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649492" y="5167670"/>
            <a:ext cx="240589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Avaliação Somativa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649492" y="5578316"/>
            <a:ext cx="6761321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Ocorrendo ao final de cada semestre, com registro dos resultados para fins de aprovação, utilizando instrumentos diversificados como relatórios, apresentações e provas escritas.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3187" y="6847880"/>
            <a:ext cx="7677626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estágios supervisionados serão acompanhados por professores, sob coordenação dos cursos, preferencialmente por meio de convênios formalizados, garantindo os direitos dos alunos e preservando o foco nos objetivos do programa de estágio.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79753"/>
            <a:ext cx="7556421" cy="195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Autoavaliação e Acompanhamento Institucional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6280190" y="3230404"/>
            <a:ext cx="23533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10</a:t>
            </a:r>
            <a:endParaRPr lang="en-US" sz="5150" dirty="0"/>
          </a:p>
        </p:txBody>
      </p:sp>
      <p:sp>
        <p:nvSpPr>
          <p:cNvPr id="5" name="Text 2"/>
          <p:cNvSpPr/>
          <p:nvPr/>
        </p:nvSpPr>
        <p:spPr>
          <a:xfrm>
            <a:off x="6280190" y="4133374"/>
            <a:ext cx="2353389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Dimensões Avaliadas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280190" y="4903708"/>
            <a:ext cx="23533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SINAES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881586" y="3230404"/>
            <a:ext cx="23535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5150" dirty="0"/>
          </a:p>
        </p:txBody>
      </p:sp>
      <p:sp>
        <p:nvSpPr>
          <p:cNvPr id="8" name="Text 5"/>
          <p:cNvSpPr/>
          <p:nvPr/>
        </p:nvSpPr>
        <p:spPr>
          <a:xfrm>
            <a:off x="8881586" y="4133374"/>
            <a:ext cx="2353508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Segmentos Participantes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8881586" y="4903708"/>
            <a:ext cx="23535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Docentes, discentes, técnicos e comunidade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1483102" y="3230404"/>
            <a:ext cx="23533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100%</a:t>
            </a:r>
            <a:endParaRPr lang="en-US" sz="5150" dirty="0"/>
          </a:p>
        </p:txBody>
      </p:sp>
      <p:sp>
        <p:nvSpPr>
          <p:cNvPr id="11" name="Text 8"/>
          <p:cNvSpPr/>
          <p:nvPr/>
        </p:nvSpPr>
        <p:spPr>
          <a:xfrm>
            <a:off x="11483102" y="4133374"/>
            <a:ext cx="2353389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Transparência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11483102" y="4578072"/>
            <a:ext cx="23533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Divulgação integral dos resultados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280190" y="5762030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Faculdade HONPAR reconhece a avaliação institucional como instrumento essencial para monitorar seu desenvolvimento. Em conformidade com a Lei nº 10.861/2004 (SINAES), constituirá sua Comissão Própria de Avaliação (CPA), responsável por conduzir o processo de autoavaliação, garantindo transparência, rigor metodológico e participação de todos os segmentos.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9947" y="364331"/>
            <a:ext cx="6043493" cy="434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Responsabilidade Social Institucional</a:t>
            </a:r>
            <a:endParaRPr lang="en-US" sz="2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7" y="1063943"/>
            <a:ext cx="3312319" cy="20471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4663" y="1063943"/>
            <a:ext cx="2231946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Sustentabilidade Ambiental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3974663" y="1360765"/>
            <a:ext cx="10125789" cy="423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HONPAR compromete-se a promover o uso consciente da tecnologia, aliando inovação e sustentabilidade em suas práticas de ensino, pesquisa e extensão, contribuindo para a preservação do meio ambiente.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47" y="3442335"/>
            <a:ext cx="3312319" cy="20471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74663" y="3442335"/>
            <a:ext cx="1738908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Promoção da Saúde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3974663" y="3739158"/>
            <a:ext cx="10125789" cy="423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Prestação de serviços de extensão na área vocacional da Faculdade, estimulando o desenvolvimento e a difusão cultural, contribuindo com a educação ambiental e a promoção da saúde humana e qualidade de vida.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47" y="5820728"/>
            <a:ext cx="3312319" cy="204716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974663" y="5820728"/>
            <a:ext cx="1885474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Parcerias Comunitárias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3974663" y="6117550"/>
            <a:ext cx="10125789" cy="423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Estabelecimento de parcerias com prefeituras, empresas e ONGs para promover educação continuada, visando ao aprimoramento e atualização dos profissionais da saúde da região.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1539</Words>
  <Application>Microsoft Office PowerPoint</Application>
  <PresentationFormat>Personalizar</PresentationFormat>
  <Paragraphs>139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Inter</vt:lpstr>
      <vt:lpstr>Petrona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Paulo Faustino</cp:lastModifiedBy>
  <cp:revision>10</cp:revision>
  <dcterms:created xsi:type="dcterms:W3CDTF">2025-06-15T19:33:23Z</dcterms:created>
  <dcterms:modified xsi:type="dcterms:W3CDTF">2025-07-07T16:41:21Z</dcterms:modified>
</cp:coreProperties>
</file>