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4630400" cy="8229600"/>
  <p:notesSz cx="8229600" cy="14630400"/>
  <p:embeddedFontLst>
    <p:embeddedFont>
      <p:font typeface="Instrument Sans Medium" panose="020B0604020202020204" charset="0"/>
      <p:regular r:id="rId18"/>
    </p:embeddedFont>
    <p:embeddedFont>
      <p:font typeface="Instrument Sans Semi Bold" panose="020B0604020202020204" charset="0"/>
      <p:regular r:id="rId19"/>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5" d="100"/>
          <a:sy n="75" d="100"/>
        </p:scale>
        <p:origin x="52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465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pic>
        <p:nvPicPr>
          <p:cNvPr id="3" name="Image 1" descr="preencoded.png"/>
          <p:cNvPicPr>
            <a:picLocks noChangeAspect="1"/>
          </p:cNvPicPr>
          <p:nvPr/>
        </p:nvPicPr>
        <p:blipFill>
          <a:blip r:embed="rId4"/>
          <a:stretch>
            <a:fillRect/>
          </a:stretch>
        </p:blipFill>
        <p:spPr>
          <a:xfrm>
            <a:off x="9691568" y="3284101"/>
            <a:ext cx="4690586" cy="1661279"/>
          </a:xfrm>
          <a:prstGeom prst="rect">
            <a:avLst/>
          </a:prstGeom>
        </p:spPr>
      </p:pic>
      <p:sp>
        <p:nvSpPr>
          <p:cNvPr id="4" name="Text 0"/>
          <p:cNvSpPr/>
          <p:nvPr/>
        </p:nvSpPr>
        <p:spPr>
          <a:xfrm>
            <a:off x="793790" y="1837611"/>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Regimento Interno da Faculdade HONPAR</a:t>
            </a:r>
            <a:endParaRPr lang="en-US" sz="3900" dirty="0"/>
          </a:p>
        </p:txBody>
      </p:sp>
      <p:sp>
        <p:nvSpPr>
          <p:cNvPr id="5" name="Text 1"/>
          <p:cNvSpPr/>
          <p:nvPr/>
        </p:nvSpPr>
        <p:spPr>
          <a:xfrm>
            <a:off x="793790" y="3375422"/>
            <a:ext cx="7556421" cy="127015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 Aprovado pela Resolução do Conselho Superior (CONSUR) Nº 01/2016, de 08 de fevereiro de 2016. Este documento estabelece as normas e diretrizes que regem o funcionamento da nossa instituição, mantida pela Associação Norte Paranaense de Combate ao Câncer.</a:t>
            </a:r>
            <a:endParaRPr lang="en-US" sz="1550" dirty="0"/>
          </a:p>
        </p:txBody>
      </p:sp>
      <p:sp>
        <p:nvSpPr>
          <p:cNvPr id="6" name="Text 2"/>
          <p:cNvSpPr/>
          <p:nvPr/>
        </p:nvSpPr>
        <p:spPr>
          <a:xfrm>
            <a:off x="793789" y="4950460"/>
            <a:ext cx="7556421" cy="95261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Nesta apresentação, conheceremos a estrutura organizacional, os princípios pedagógicos e as disposições que orientam nossa comunidade acadêmica, com foco na excelência do ensino superior em saúde.</a:t>
            </a:r>
            <a:endParaRPr lang="en-US" sz="1550" dirty="0"/>
          </a:p>
        </p:txBody>
      </p:sp>
      <p:sp>
        <p:nvSpPr>
          <p:cNvPr id="7" name="Shape 3"/>
          <p:cNvSpPr/>
          <p:nvPr/>
        </p:nvSpPr>
        <p:spPr>
          <a:xfrm>
            <a:off x="793790" y="6059567"/>
            <a:ext cx="317540" cy="317540"/>
          </a:xfrm>
          <a:prstGeom prst="roundRect">
            <a:avLst>
              <a:gd name="adj" fmla="val 28793492"/>
            </a:avLst>
          </a:prstGeom>
          <a:noFill/>
          <a:ln w="7620">
            <a:solidFill>
              <a:srgbClr val="FFFFFF"/>
            </a:solidFill>
            <a:prstDash val="solid"/>
          </a:ln>
        </p:spPr>
        <p:txBody>
          <a:bodyPr/>
          <a:lstStyle/>
          <a:p>
            <a:endParaRPr lang="pt-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2578060"/>
            <a:ext cx="8134231"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Identificação e Missão Institucional</a:t>
            </a:r>
            <a:endParaRPr lang="en-US" sz="3900" dirty="0"/>
          </a:p>
        </p:txBody>
      </p:sp>
      <p:sp>
        <p:nvSpPr>
          <p:cNvPr id="3" name="Text 1"/>
          <p:cNvSpPr/>
          <p:nvPr/>
        </p:nvSpPr>
        <p:spPr>
          <a:xfrm>
            <a:off x="793790" y="3694152"/>
            <a:ext cx="2665571" cy="310158"/>
          </a:xfrm>
          <a:prstGeom prst="rect">
            <a:avLst/>
          </a:prstGeom>
          <a:noFill/>
          <a:ln/>
        </p:spPr>
        <p:txBody>
          <a:bodyPr wrap="none" lIns="0" tIns="0" rIns="0" bIns="0" rtlCol="0" anchor="t"/>
          <a:lstStyle/>
          <a:p>
            <a:pPr marL="0" indent="0" algn="l">
              <a:lnSpc>
                <a:spcPts val="2400"/>
              </a:lnSpc>
              <a:buNone/>
            </a:pPr>
            <a:r>
              <a:rPr lang="en-US" sz="1950" dirty="0">
                <a:solidFill>
                  <a:srgbClr val="091C53"/>
                </a:solidFill>
                <a:latin typeface="Instrument Sans Semi Bold" pitchFamily="34" charset="0"/>
                <a:ea typeface="Instrument Sans Semi Bold" pitchFamily="34" charset="-122"/>
                <a:cs typeface="Instrument Sans Semi Bold" pitchFamily="34" charset="-120"/>
              </a:rPr>
              <a:t>Natureza da Instituição</a:t>
            </a:r>
            <a:endParaRPr lang="en-US" sz="1950" dirty="0"/>
          </a:p>
        </p:txBody>
      </p:sp>
      <p:sp>
        <p:nvSpPr>
          <p:cNvPr id="4" name="Text 2"/>
          <p:cNvSpPr/>
          <p:nvPr/>
        </p:nvSpPr>
        <p:spPr>
          <a:xfrm>
            <a:off x="793790" y="4202668"/>
            <a:ext cx="6279356" cy="127015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 Faculdade HONPAR constitui-se como instituição de ensino superior de natureza privada, dotada de autonomia funcional no exercício de suas atribuições legais, com âmbito territorial de atuação delimitado ao município de Arapongas, Estado do Paraná.</a:t>
            </a:r>
            <a:endParaRPr lang="en-US" sz="1550" dirty="0"/>
          </a:p>
        </p:txBody>
      </p:sp>
      <p:sp>
        <p:nvSpPr>
          <p:cNvPr id="5" name="Text 3"/>
          <p:cNvSpPr/>
          <p:nvPr/>
        </p:nvSpPr>
        <p:spPr>
          <a:xfrm>
            <a:off x="7564874" y="369415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91C53"/>
                </a:solidFill>
                <a:latin typeface="Instrument Sans Semi Bold" pitchFamily="34" charset="0"/>
                <a:ea typeface="Instrument Sans Semi Bold" pitchFamily="34" charset="-122"/>
                <a:cs typeface="Instrument Sans Semi Bold" pitchFamily="34" charset="-120"/>
              </a:rPr>
              <a:t>Mantenedora</a:t>
            </a:r>
            <a:endParaRPr lang="en-US" sz="1950" dirty="0"/>
          </a:p>
        </p:txBody>
      </p:sp>
      <p:sp>
        <p:nvSpPr>
          <p:cNvPr id="6" name="Text 4"/>
          <p:cNvSpPr/>
          <p:nvPr/>
        </p:nvSpPr>
        <p:spPr>
          <a:xfrm>
            <a:off x="7564874" y="4202668"/>
            <a:ext cx="6279356" cy="127015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É mantida pela Associação Norte Paranaense de Combate ao Câncer, entidade jurídica de direito privado com sede na mesma municipalidade, instituída em 15 de março de 2017 na qualidade de provedora de serviços educacionais.</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657106"/>
            <a:ext cx="7964448"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Missão e Finalidades Educacionais</a:t>
            </a:r>
            <a:endParaRPr lang="en-US" sz="3900" dirty="0"/>
          </a:p>
        </p:txBody>
      </p:sp>
      <p:pic>
        <p:nvPicPr>
          <p:cNvPr id="3" name="Image 0" descr="preencoded.png"/>
          <p:cNvPicPr>
            <a:picLocks noChangeAspect="1"/>
          </p:cNvPicPr>
          <p:nvPr/>
        </p:nvPicPr>
        <p:blipFill>
          <a:blip r:embed="rId3"/>
          <a:stretch>
            <a:fillRect/>
          </a:stretch>
        </p:blipFill>
        <p:spPr>
          <a:xfrm>
            <a:off x="3247430" y="1674019"/>
            <a:ext cx="1614011" cy="1143476"/>
          </a:xfrm>
          <a:prstGeom prst="rect">
            <a:avLst/>
          </a:prstGeom>
        </p:spPr>
      </p:pic>
      <p:pic>
        <p:nvPicPr>
          <p:cNvPr id="4" name="Image 1" descr="preencoded.png"/>
          <p:cNvPicPr>
            <a:picLocks noChangeAspect="1"/>
          </p:cNvPicPr>
          <p:nvPr/>
        </p:nvPicPr>
        <p:blipFill>
          <a:blip r:embed="rId4"/>
          <a:stretch>
            <a:fillRect/>
          </a:stretch>
        </p:blipFill>
        <p:spPr>
          <a:xfrm>
            <a:off x="3914894" y="2213015"/>
            <a:ext cx="279083" cy="348853"/>
          </a:xfrm>
          <a:prstGeom prst="rect">
            <a:avLst/>
          </a:prstGeom>
        </p:spPr>
      </p:pic>
      <p:sp>
        <p:nvSpPr>
          <p:cNvPr id="5" name="Text 1"/>
          <p:cNvSpPr/>
          <p:nvPr/>
        </p:nvSpPr>
        <p:spPr>
          <a:xfrm>
            <a:off x="5059799" y="1872377"/>
            <a:ext cx="2616756"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Excelência Acadêmica</a:t>
            </a:r>
            <a:endParaRPr lang="en-US" sz="1950" dirty="0"/>
          </a:p>
        </p:txBody>
      </p:sp>
      <p:sp>
        <p:nvSpPr>
          <p:cNvPr id="6" name="Text 2"/>
          <p:cNvSpPr/>
          <p:nvPr/>
        </p:nvSpPr>
        <p:spPr>
          <a:xfrm>
            <a:off x="5059799" y="2301597"/>
            <a:ext cx="6404015"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Formação de profissionais de saúde com excelência técnico-científica</a:t>
            </a:r>
            <a:endParaRPr lang="en-US" sz="1550" dirty="0"/>
          </a:p>
        </p:txBody>
      </p:sp>
      <p:sp>
        <p:nvSpPr>
          <p:cNvPr id="7" name="Shape 3"/>
          <p:cNvSpPr/>
          <p:nvPr/>
        </p:nvSpPr>
        <p:spPr>
          <a:xfrm>
            <a:off x="4910971" y="2832735"/>
            <a:ext cx="8876109" cy="11430"/>
          </a:xfrm>
          <a:prstGeom prst="roundRect">
            <a:avLst>
              <a:gd name="adj" fmla="val 1562792"/>
            </a:avLst>
          </a:prstGeom>
          <a:solidFill>
            <a:srgbClr val="B4CCE3"/>
          </a:solidFill>
          <a:ln/>
        </p:spPr>
        <p:txBody>
          <a:bodyPr/>
          <a:lstStyle/>
          <a:p>
            <a:endParaRPr lang="pt-BR"/>
          </a:p>
        </p:txBody>
      </p:sp>
      <p:pic>
        <p:nvPicPr>
          <p:cNvPr id="8" name="Image 2" descr="preencoded.png"/>
          <p:cNvPicPr>
            <a:picLocks noChangeAspect="1"/>
          </p:cNvPicPr>
          <p:nvPr/>
        </p:nvPicPr>
        <p:blipFill>
          <a:blip r:embed="rId5"/>
          <a:stretch>
            <a:fillRect/>
          </a:stretch>
        </p:blipFill>
        <p:spPr>
          <a:xfrm>
            <a:off x="2440424" y="2867025"/>
            <a:ext cx="3228022" cy="1143476"/>
          </a:xfrm>
          <a:prstGeom prst="rect">
            <a:avLst/>
          </a:prstGeom>
        </p:spPr>
      </p:pic>
      <p:pic>
        <p:nvPicPr>
          <p:cNvPr id="9" name="Image 3" descr="preencoded.png"/>
          <p:cNvPicPr>
            <a:picLocks noChangeAspect="1"/>
          </p:cNvPicPr>
          <p:nvPr/>
        </p:nvPicPr>
        <p:blipFill>
          <a:blip r:embed="rId6"/>
          <a:stretch>
            <a:fillRect/>
          </a:stretch>
        </p:blipFill>
        <p:spPr>
          <a:xfrm>
            <a:off x="3914894" y="3264337"/>
            <a:ext cx="279083" cy="348853"/>
          </a:xfrm>
          <a:prstGeom prst="rect">
            <a:avLst/>
          </a:prstGeom>
        </p:spPr>
      </p:pic>
      <p:sp>
        <p:nvSpPr>
          <p:cNvPr id="10" name="Text 4"/>
          <p:cNvSpPr/>
          <p:nvPr/>
        </p:nvSpPr>
        <p:spPr>
          <a:xfrm>
            <a:off x="5866805" y="306538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Compromisso Ético</a:t>
            </a:r>
            <a:endParaRPr lang="en-US" sz="1950" dirty="0"/>
          </a:p>
        </p:txBody>
      </p:sp>
      <p:sp>
        <p:nvSpPr>
          <p:cNvPr id="11" name="Text 5"/>
          <p:cNvSpPr/>
          <p:nvPr/>
        </p:nvSpPr>
        <p:spPr>
          <a:xfrm>
            <a:off x="5866805" y="3494603"/>
            <a:ext cx="4619268"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Desenvolvimento de valores éticos e humanísticos</a:t>
            </a:r>
            <a:endParaRPr lang="en-US" sz="1550" dirty="0"/>
          </a:p>
        </p:txBody>
      </p:sp>
      <p:sp>
        <p:nvSpPr>
          <p:cNvPr id="12" name="Shape 6"/>
          <p:cNvSpPr/>
          <p:nvPr/>
        </p:nvSpPr>
        <p:spPr>
          <a:xfrm>
            <a:off x="5717977" y="4025741"/>
            <a:ext cx="8069104" cy="11430"/>
          </a:xfrm>
          <a:prstGeom prst="roundRect">
            <a:avLst>
              <a:gd name="adj" fmla="val 1562792"/>
            </a:avLst>
          </a:prstGeom>
          <a:solidFill>
            <a:srgbClr val="B4CCE3"/>
          </a:solidFill>
          <a:ln/>
        </p:spPr>
        <p:txBody>
          <a:bodyPr/>
          <a:lstStyle/>
          <a:p>
            <a:endParaRPr lang="pt-BR"/>
          </a:p>
        </p:txBody>
      </p:sp>
      <p:pic>
        <p:nvPicPr>
          <p:cNvPr id="13" name="Image 4" descr="preencoded.png"/>
          <p:cNvPicPr>
            <a:picLocks noChangeAspect="1"/>
          </p:cNvPicPr>
          <p:nvPr/>
        </p:nvPicPr>
        <p:blipFill>
          <a:blip r:embed="rId7"/>
          <a:stretch>
            <a:fillRect/>
          </a:stretch>
        </p:blipFill>
        <p:spPr>
          <a:xfrm>
            <a:off x="1633418" y="4060031"/>
            <a:ext cx="4842034" cy="1143476"/>
          </a:xfrm>
          <a:prstGeom prst="rect">
            <a:avLst/>
          </a:prstGeom>
        </p:spPr>
      </p:pic>
      <p:pic>
        <p:nvPicPr>
          <p:cNvPr id="14" name="Image 5" descr="preencoded.png"/>
          <p:cNvPicPr>
            <a:picLocks noChangeAspect="1"/>
          </p:cNvPicPr>
          <p:nvPr/>
        </p:nvPicPr>
        <p:blipFill>
          <a:blip r:embed="rId8"/>
          <a:stretch>
            <a:fillRect/>
          </a:stretch>
        </p:blipFill>
        <p:spPr>
          <a:xfrm>
            <a:off x="3914894" y="4457343"/>
            <a:ext cx="279083" cy="348853"/>
          </a:xfrm>
          <a:prstGeom prst="rect">
            <a:avLst/>
          </a:prstGeom>
        </p:spPr>
      </p:pic>
      <p:sp>
        <p:nvSpPr>
          <p:cNvPr id="15" name="Text 7"/>
          <p:cNvSpPr/>
          <p:nvPr/>
        </p:nvSpPr>
        <p:spPr>
          <a:xfrm>
            <a:off x="6673810" y="4258389"/>
            <a:ext cx="3080028"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Integração Ensino-Serviço</a:t>
            </a:r>
            <a:endParaRPr lang="en-US" sz="1950" dirty="0"/>
          </a:p>
        </p:txBody>
      </p:sp>
      <p:sp>
        <p:nvSpPr>
          <p:cNvPr id="16" name="Text 8"/>
          <p:cNvSpPr/>
          <p:nvPr/>
        </p:nvSpPr>
        <p:spPr>
          <a:xfrm>
            <a:off x="6673810" y="4687610"/>
            <a:ext cx="4368522"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Articulação entre ensino, pesquisa e assistência</a:t>
            </a:r>
            <a:endParaRPr lang="en-US" sz="1550" dirty="0"/>
          </a:p>
        </p:txBody>
      </p:sp>
      <p:sp>
        <p:nvSpPr>
          <p:cNvPr id="17" name="Shape 9"/>
          <p:cNvSpPr/>
          <p:nvPr/>
        </p:nvSpPr>
        <p:spPr>
          <a:xfrm>
            <a:off x="6524982" y="5218748"/>
            <a:ext cx="7262098" cy="11430"/>
          </a:xfrm>
          <a:prstGeom prst="roundRect">
            <a:avLst>
              <a:gd name="adj" fmla="val 1562792"/>
            </a:avLst>
          </a:prstGeom>
          <a:solidFill>
            <a:srgbClr val="B4CCE3"/>
          </a:solidFill>
          <a:ln/>
        </p:spPr>
        <p:txBody>
          <a:bodyPr/>
          <a:lstStyle/>
          <a:p>
            <a:endParaRPr lang="pt-BR"/>
          </a:p>
        </p:txBody>
      </p:sp>
      <p:pic>
        <p:nvPicPr>
          <p:cNvPr id="18" name="Image 6" descr="preencoded.png"/>
          <p:cNvPicPr>
            <a:picLocks noChangeAspect="1"/>
          </p:cNvPicPr>
          <p:nvPr/>
        </p:nvPicPr>
        <p:blipFill>
          <a:blip r:embed="rId9"/>
          <a:stretch>
            <a:fillRect/>
          </a:stretch>
        </p:blipFill>
        <p:spPr>
          <a:xfrm>
            <a:off x="826294" y="5253038"/>
            <a:ext cx="6456164" cy="1143476"/>
          </a:xfrm>
          <a:prstGeom prst="rect">
            <a:avLst/>
          </a:prstGeom>
        </p:spPr>
      </p:pic>
      <p:pic>
        <p:nvPicPr>
          <p:cNvPr id="19" name="Image 7" descr="preencoded.png"/>
          <p:cNvPicPr>
            <a:picLocks noChangeAspect="1"/>
          </p:cNvPicPr>
          <p:nvPr/>
        </p:nvPicPr>
        <p:blipFill>
          <a:blip r:embed="rId10"/>
          <a:stretch>
            <a:fillRect/>
          </a:stretch>
        </p:blipFill>
        <p:spPr>
          <a:xfrm>
            <a:off x="3914775" y="5650349"/>
            <a:ext cx="279083" cy="348853"/>
          </a:xfrm>
          <a:prstGeom prst="rect">
            <a:avLst/>
          </a:prstGeom>
        </p:spPr>
      </p:pic>
      <p:sp>
        <p:nvSpPr>
          <p:cNvPr id="20" name="Text 10"/>
          <p:cNvSpPr/>
          <p:nvPr/>
        </p:nvSpPr>
        <p:spPr>
          <a:xfrm>
            <a:off x="7480816" y="5451396"/>
            <a:ext cx="3114318"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Desenvolvimento Regional</a:t>
            </a:r>
            <a:endParaRPr lang="en-US" sz="1950" dirty="0"/>
          </a:p>
        </p:txBody>
      </p:sp>
      <p:sp>
        <p:nvSpPr>
          <p:cNvPr id="21" name="Text 11"/>
          <p:cNvSpPr/>
          <p:nvPr/>
        </p:nvSpPr>
        <p:spPr>
          <a:xfrm>
            <a:off x="7480816" y="5880616"/>
            <a:ext cx="5424368"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Contribuição para o desenvolvimento sustentável da região</a:t>
            </a:r>
            <a:endParaRPr lang="en-US" sz="1550" dirty="0"/>
          </a:p>
        </p:txBody>
      </p:sp>
      <p:sp>
        <p:nvSpPr>
          <p:cNvPr id="22" name="Text 12"/>
          <p:cNvSpPr/>
          <p:nvPr/>
        </p:nvSpPr>
        <p:spPr>
          <a:xfrm>
            <a:off x="793790" y="6619756"/>
            <a:ext cx="13042821" cy="95261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 Missão institucional da Faculdade HONPAR consiste em formar profissionais de saúde dotados de excelência técnico-científica, ética e humanística, através da integração indissociável entre ensino, pesquisa e assistência. Em cumprimento ao seu compromisso social, a Instituição organiza-se para contribuir efetivamente para o desenvolvimento regional sustentável.</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04849"/>
          </a:xfrm>
          <a:prstGeom prst="rect">
            <a:avLst/>
          </a:prstGeom>
        </p:spPr>
      </p:pic>
      <p:sp>
        <p:nvSpPr>
          <p:cNvPr id="3" name="Text 0"/>
          <p:cNvSpPr/>
          <p:nvPr/>
        </p:nvSpPr>
        <p:spPr>
          <a:xfrm>
            <a:off x="793790" y="3565446"/>
            <a:ext cx="8258175"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Objetivos e Princípios Institucionais</a:t>
            </a:r>
            <a:endParaRPr lang="en-US" sz="3900" dirty="0"/>
          </a:p>
        </p:txBody>
      </p:sp>
      <p:sp>
        <p:nvSpPr>
          <p:cNvPr id="4" name="Shape 1"/>
          <p:cNvSpPr/>
          <p:nvPr/>
        </p:nvSpPr>
        <p:spPr>
          <a:xfrm>
            <a:off x="793790" y="4483179"/>
            <a:ext cx="446484" cy="446484"/>
          </a:xfrm>
          <a:prstGeom prst="roundRect">
            <a:avLst>
              <a:gd name="adj" fmla="val 40008"/>
            </a:avLst>
          </a:prstGeom>
          <a:solidFill>
            <a:srgbClr val="CEE6FD"/>
          </a:solidFill>
          <a:ln/>
        </p:spPr>
        <p:txBody>
          <a:bodyPr/>
          <a:lstStyle/>
          <a:p>
            <a:endParaRPr lang="pt-BR"/>
          </a:p>
        </p:txBody>
      </p:sp>
      <p:pic>
        <p:nvPicPr>
          <p:cNvPr id="5" name="Image 1" descr="preencoded.png"/>
          <p:cNvPicPr>
            <a:picLocks noChangeAspect="1"/>
          </p:cNvPicPr>
          <p:nvPr/>
        </p:nvPicPr>
        <p:blipFill>
          <a:blip r:embed="rId4"/>
          <a:stretch>
            <a:fillRect/>
          </a:stretch>
        </p:blipFill>
        <p:spPr>
          <a:xfrm>
            <a:off x="868204" y="4520386"/>
            <a:ext cx="297656" cy="372070"/>
          </a:xfrm>
          <a:prstGeom prst="rect">
            <a:avLst/>
          </a:prstGeom>
        </p:spPr>
      </p:pic>
      <p:sp>
        <p:nvSpPr>
          <p:cNvPr id="6" name="Text 2"/>
          <p:cNvSpPr/>
          <p:nvPr/>
        </p:nvSpPr>
        <p:spPr>
          <a:xfrm>
            <a:off x="1438632" y="4551402"/>
            <a:ext cx="3176230"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Fomento à Criação Cultural</a:t>
            </a:r>
            <a:endParaRPr lang="en-US" sz="1950" dirty="0"/>
          </a:p>
        </p:txBody>
      </p:sp>
      <p:sp>
        <p:nvSpPr>
          <p:cNvPr id="7" name="Text 3"/>
          <p:cNvSpPr/>
          <p:nvPr/>
        </p:nvSpPr>
        <p:spPr>
          <a:xfrm>
            <a:off x="1438632" y="4980623"/>
            <a:ext cx="5752505"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Estimular o pensamento reflexivo e o espírito científico na comunidade acadêmica.</a:t>
            </a:r>
            <a:endParaRPr lang="en-US" sz="1550" dirty="0"/>
          </a:p>
        </p:txBody>
      </p:sp>
      <p:sp>
        <p:nvSpPr>
          <p:cNvPr id="8" name="Shape 4"/>
          <p:cNvSpPr/>
          <p:nvPr/>
        </p:nvSpPr>
        <p:spPr>
          <a:xfrm>
            <a:off x="7439144" y="4483179"/>
            <a:ext cx="446484" cy="446484"/>
          </a:xfrm>
          <a:prstGeom prst="roundRect">
            <a:avLst>
              <a:gd name="adj" fmla="val 40008"/>
            </a:avLst>
          </a:prstGeom>
          <a:solidFill>
            <a:srgbClr val="CEE6FD"/>
          </a:solidFill>
          <a:ln/>
        </p:spPr>
        <p:txBody>
          <a:bodyPr/>
          <a:lstStyle/>
          <a:p>
            <a:endParaRPr lang="pt-BR"/>
          </a:p>
        </p:txBody>
      </p:sp>
      <p:pic>
        <p:nvPicPr>
          <p:cNvPr id="9" name="Image 2" descr="preencoded.png"/>
          <p:cNvPicPr>
            <a:picLocks noChangeAspect="1"/>
          </p:cNvPicPr>
          <p:nvPr/>
        </p:nvPicPr>
        <p:blipFill>
          <a:blip r:embed="rId5"/>
          <a:stretch>
            <a:fillRect/>
          </a:stretch>
        </p:blipFill>
        <p:spPr>
          <a:xfrm>
            <a:off x="7513558" y="4520386"/>
            <a:ext cx="297656" cy="372070"/>
          </a:xfrm>
          <a:prstGeom prst="rect">
            <a:avLst/>
          </a:prstGeom>
        </p:spPr>
      </p:pic>
      <p:sp>
        <p:nvSpPr>
          <p:cNvPr id="10" name="Text 5"/>
          <p:cNvSpPr/>
          <p:nvPr/>
        </p:nvSpPr>
        <p:spPr>
          <a:xfrm>
            <a:off x="8083987" y="4551402"/>
            <a:ext cx="3974663"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Formação Profissional Qualificada</a:t>
            </a:r>
            <a:endParaRPr lang="en-US" sz="1950" dirty="0"/>
          </a:p>
        </p:txBody>
      </p:sp>
      <p:sp>
        <p:nvSpPr>
          <p:cNvPr id="11" name="Text 6"/>
          <p:cNvSpPr/>
          <p:nvPr/>
        </p:nvSpPr>
        <p:spPr>
          <a:xfrm>
            <a:off x="8083987" y="4980623"/>
            <a:ext cx="5752624"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Formar profissionais de saúde aptos para atuação nos setores público e privado, com ênfase no desenvolvimento regional.</a:t>
            </a:r>
            <a:endParaRPr lang="en-US" sz="1550" dirty="0"/>
          </a:p>
        </p:txBody>
      </p:sp>
      <p:sp>
        <p:nvSpPr>
          <p:cNvPr id="12" name="Shape 7"/>
          <p:cNvSpPr/>
          <p:nvPr/>
        </p:nvSpPr>
        <p:spPr>
          <a:xfrm>
            <a:off x="793790" y="6012537"/>
            <a:ext cx="446484" cy="446484"/>
          </a:xfrm>
          <a:prstGeom prst="roundRect">
            <a:avLst>
              <a:gd name="adj" fmla="val 40008"/>
            </a:avLst>
          </a:prstGeom>
          <a:solidFill>
            <a:srgbClr val="CEE6FD"/>
          </a:solidFill>
          <a:ln/>
        </p:spPr>
        <p:txBody>
          <a:bodyPr/>
          <a:lstStyle/>
          <a:p>
            <a:endParaRPr lang="pt-BR"/>
          </a:p>
        </p:txBody>
      </p:sp>
      <p:pic>
        <p:nvPicPr>
          <p:cNvPr id="13" name="Image 3" descr="preencoded.png"/>
          <p:cNvPicPr>
            <a:picLocks noChangeAspect="1"/>
          </p:cNvPicPr>
          <p:nvPr/>
        </p:nvPicPr>
        <p:blipFill>
          <a:blip r:embed="rId6"/>
          <a:stretch>
            <a:fillRect/>
          </a:stretch>
        </p:blipFill>
        <p:spPr>
          <a:xfrm>
            <a:off x="868204" y="6049744"/>
            <a:ext cx="297656" cy="372070"/>
          </a:xfrm>
          <a:prstGeom prst="rect">
            <a:avLst/>
          </a:prstGeom>
        </p:spPr>
      </p:pic>
      <p:sp>
        <p:nvSpPr>
          <p:cNvPr id="14" name="Text 8"/>
          <p:cNvSpPr/>
          <p:nvPr/>
        </p:nvSpPr>
        <p:spPr>
          <a:xfrm>
            <a:off x="1438632" y="6080760"/>
            <a:ext cx="3270766"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Produção de Conhecimento</a:t>
            </a:r>
            <a:endParaRPr lang="en-US" sz="1950" dirty="0"/>
          </a:p>
        </p:txBody>
      </p:sp>
      <p:sp>
        <p:nvSpPr>
          <p:cNvPr id="15" name="Text 9"/>
          <p:cNvSpPr/>
          <p:nvPr/>
        </p:nvSpPr>
        <p:spPr>
          <a:xfrm>
            <a:off x="1438632" y="6509980"/>
            <a:ext cx="5752505"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Desenvolver pesquisas aplicadas integradas às demandas do complexo hospitalar HONPAR.</a:t>
            </a:r>
            <a:endParaRPr lang="en-US" sz="1550" dirty="0"/>
          </a:p>
        </p:txBody>
      </p:sp>
      <p:sp>
        <p:nvSpPr>
          <p:cNvPr id="16" name="Shape 10"/>
          <p:cNvSpPr/>
          <p:nvPr/>
        </p:nvSpPr>
        <p:spPr>
          <a:xfrm>
            <a:off x="7439144" y="6012537"/>
            <a:ext cx="446484" cy="446484"/>
          </a:xfrm>
          <a:prstGeom prst="roundRect">
            <a:avLst>
              <a:gd name="adj" fmla="val 40008"/>
            </a:avLst>
          </a:prstGeom>
          <a:solidFill>
            <a:srgbClr val="CEE6FD"/>
          </a:solidFill>
          <a:ln/>
        </p:spPr>
        <p:txBody>
          <a:bodyPr/>
          <a:lstStyle/>
          <a:p>
            <a:endParaRPr lang="pt-BR"/>
          </a:p>
        </p:txBody>
      </p:sp>
      <p:pic>
        <p:nvPicPr>
          <p:cNvPr id="17" name="Image 4" descr="preencoded.png"/>
          <p:cNvPicPr>
            <a:picLocks noChangeAspect="1"/>
          </p:cNvPicPr>
          <p:nvPr/>
        </p:nvPicPr>
        <p:blipFill>
          <a:blip r:embed="rId7"/>
          <a:stretch>
            <a:fillRect/>
          </a:stretch>
        </p:blipFill>
        <p:spPr>
          <a:xfrm>
            <a:off x="7513558" y="6049744"/>
            <a:ext cx="297656" cy="372070"/>
          </a:xfrm>
          <a:prstGeom prst="rect">
            <a:avLst/>
          </a:prstGeom>
        </p:spPr>
      </p:pic>
      <p:sp>
        <p:nvSpPr>
          <p:cNvPr id="18" name="Text 11"/>
          <p:cNvSpPr/>
          <p:nvPr/>
        </p:nvSpPr>
        <p:spPr>
          <a:xfrm>
            <a:off x="8083987" y="6080760"/>
            <a:ext cx="3082290"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Engajamento Comunitário</a:t>
            </a:r>
            <a:endParaRPr lang="en-US" sz="1950" dirty="0"/>
          </a:p>
        </p:txBody>
      </p:sp>
      <p:sp>
        <p:nvSpPr>
          <p:cNvPr id="19" name="Text 12"/>
          <p:cNvSpPr/>
          <p:nvPr/>
        </p:nvSpPr>
        <p:spPr>
          <a:xfrm>
            <a:off x="8083987" y="6509980"/>
            <a:ext cx="5752624"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Atuar ativamente na solução de problemas locais mediante prestação de serviços especializados.</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323856"/>
            <a:ext cx="6789658"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Diretrizes Ético-Pedagógicas</a:t>
            </a:r>
            <a:endParaRPr lang="en-US" sz="3900" dirty="0"/>
          </a:p>
        </p:txBody>
      </p:sp>
      <p:sp>
        <p:nvSpPr>
          <p:cNvPr id="3" name="Text 1"/>
          <p:cNvSpPr/>
          <p:nvPr/>
        </p:nvSpPr>
        <p:spPr>
          <a:xfrm>
            <a:off x="2434471" y="2875359"/>
            <a:ext cx="2598182" cy="310158"/>
          </a:xfrm>
          <a:prstGeom prst="rect">
            <a:avLst/>
          </a:prstGeom>
          <a:noFill/>
          <a:ln/>
        </p:spPr>
        <p:txBody>
          <a:bodyPr wrap="none" lIns="0" tIns="0" rIns="0" bIns="0" rtlCol="0" anchor="t"/>
          <a:lstStyle/>
          <a:p>
            <a:pPr marL="0" indent="0" algn="r">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Diversidade e Inclusão</a:t>
            </a:r>
            <a:endParaRPr lang="en-US" sz="1950" dirty="0"/>
          </a:p>
        </p:txBody>
      </p:sp>
      <p:sp>
        <p:nvSpPr>
          <p:cNvPr id="4" name="Text 2"/>
          <p:cNvSpPr/>
          <p:nvPr/>
        </p:nvSpPr>
        <p:spPr>
          <a:xfrm>
            <a:off x="793790" y="3304580"/>
            <a:ext cx="4238863" cy="635079"/>
          </a:xfrm>
          <a:prstGeom prst="rect">
            <a:avLst/>
          </a:prstGeom>
          <a:noFill/>
          <a:ln/>
        </p:spPr>
        <p:txBody>
          <a:bodyPr wrap="square" lIns="0" tIns="0" rIns="0" bIns="0" rtlCol="0" anchor="t"/>
          <a:lstStyle/>
          <a:p>
            <a:pPr marL="0" indent="0" algn="r">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Compreensão das diversidades ideológica, religiosa, étnica e cultural.</a:t>
            </a:r>
            <a:endParaRPr lang="en-US" sz="1550" dirty="0"/>
          </a:p>
        </p:txBody>
      </p:sp>
      <p:pic>
        <p:nvPicPr>
          <p:cNvPr id="5" name="Image 0" descr="preencoded.png"/>
          <p:cNvPicPr>
            <a:picLocks noChangeAspect="1"/>
          </p:cNvPicPr>
          <p:nvPr/>
        </p:nvPicPr>
        <p:blipFill>
          <a:blip r:embed="rId3"/>
          <a:stretch>
            <a:fillRect/>
          </a:stretch>
        </p:blipFill>
        <p:spPr>
          <a:xfrm>
            <a:off x="5032653" y="2340769"/>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24528" y="3757791"/>
            <a:ext cx="279083" cy="348853"/>
          </a:xfrm>
          <a:prstGeom prst="rect">
            <a:avLst/>
          </a:prstGeom>
        </p:spPr>
      </p:pic>
      <p:sp>
        <p:nvSpPr>
          <p:cNvPr id="7" name="Text 3"/>
          <p:cNvSpPr/>
          <p:nvPr/>
        </p:nvSpPr>
        <p:spPr>
          <a:xfrm>
            <a:off x="9597628" y="247019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Democracia</a:t>
            </a:r>
            <a:endParaRPr lang="en-US" sz="1950" dirty="0"/>
          </a:p>
        </p:txBody>
      </p:sp>
      <p:sp>
        <p:nvSpPr>
          <p:cNvPr id="8" name="Text 4"/>
          <p:cNvSpPr/>
          <p:nvPr/>
        </p:nvSpPr>
        <p:spPr>
          <a:xfrm>
            <a:off x="9597628" y="2899410"/>
            <a:ext cx="4238982"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Defesa dos princípios democráticos em todas as esferas institucionais.</a:t>
            </a:r>
            <a:endParaRPr lang="en-US" sz="1550" dirty="0"/>
          </a:p>
        </p:txBody>
      </p:sp>
      <p:pic>
        <p:nvPicPr>
          <p:cNvPr id="9" name="Image 2" descr="preencoded.png"/>
          <p:cNvPicPr>
            <a:picLocks noChangeAspect="1"/>
          </p:cNvPicPr>
          <p:nvPr/>
        </p:nvPicPr>
        <p:blipFill>
          <a:blip r:embed="rId5"/>
          <a:stretch>
            <a:fillRect/>
          </a:stretch>
        </p:blipFill>
        <p:spPr>
          <a:xfrm>
            <a:off x="5032653" y="2340769"/>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7538740" y="3330714"/>
            <a:ext cx="279083" cy="348853"/>
          </a:xfrm>
          <a:prstGeom prst="rect">
            <a:avLst/>
          </a:prstGeom>
        </p:spPr>
      </p:pic>
      <p:sp>
        <p:nvSpPr>
          <p:cNvPr id="11" name="Text 5"/>
          <p:cNvSpPr/>
          <p:nvPr/>
        </p:nvSpPr>
        <p:spPr>
          <a:xfrm>
            <a:off x="9994463" y="409098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Ética e Cidadania</a:t>
            </a:r>
            <a:endParaRPr lang="en-US" sz="1950" dirty="0"/>
          </a:p>
        </p:txBody>
      </p:sp>
      <p:sp>
        <p:nvSpPr>
          <p:cNvPr id="12" name="Text 6"/>
          <p:cNvSpPr/>
          <p:nvPr/>
        </p:nvSpPr>
        <p:spPr>
          <a:xfrm>
            <a:off x="9994463" y="4520208"/>
            <a:ext cx="3842147"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Cultivo e promoção da ética e da cidadania em todas as atividades.</a:t>
            </a:r>
            <a:endParaRPr lang="en-US" sz="1550" dirty="0"/>
          </a:p>
        </p:txBody>
      </p:sp>
      <p:pic>
        <p:nvPicPr>
          <p:cNvPr id="13" name="Image 4" descr="preencoded.png"/>
          <p:cNvPicPr>
            <a:picLocks noChangeAspect="1"/>
          </p:cNvPicPr>
          <p:nvPr/>
        </p:nvPicPr>
        <p:blipFill>
          <a:blip r:embed="rId7"/>
          <a:stretch>
            <a:fillRect/>
          </a:stretch>
        </p:blipFill>
        <p:spPr>
          <a:xfrm>
            <a:off x="5032653" y="2340769"/>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350984" y="4448711"/>
            <a:ext cx="279083" cy="348853"/>
          </a:xfrm>
          <a:prstGeom prst="rect">
            <a:avLst/>
          </a:prstGeom>
        </p:spPr>
      </p:pic>
      <p:sp>
        <p:nvSpPr>
          <p:cNvPr id="15" name="Text 7"/>
          <p:cNvSpPr/>
          <p:nvPr/>
        </p:nvSpPr>
        <p:spPr>
          <a:xfrm>
            <a:off x="9597628" y="571190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Excelência</a:t>
            </a:r>
            <a:endParaRPr lang="en-US" sz="1950" dirty="0"/>
          </a:p>
        </p:txBody>
      </p:sp>
      <p:sp>
        <p:nvSpPr>
          <p:cNvPr id="16" name="Text 8"/>
          <p:cNvSpPr/>
          <p:nvPr/>
        </p:nvSpPr>
        <p:spPr>
          <a:xfrm>
            <a:off x="9597628" y="6141125"/>
            <a:ext cx="4238982"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Atuação qualificada em seus projetos educacionais.</a:t>
            </a:r>
            <a:endParaRPr lang="en-US" sz="1550" dirty="0"/>
          </a:p>
        </p:txBody>
      </p:sp>
      <p:pic>
        <p:nvPicPr>
          <p:cNvPr id="17" name="Image 6" descr="preencoded.png"/>
          <p:cNvPicPr>
            <a:picLocks noChangeAspect="1"/>
          </p:cNvPicPr>
          <p:nvPr/>
        </p:nvPicPr>
        <p:blipFill>
          <a:blip r:embed="rId9"/>
          <a:stretch>
            <a:fillRect/>
          </a:stretch>
        </p:blipFill>
        <p:spPr>
          <a:xfrm>
            <a:off x="5032653" y="2340769"/>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7538740" y="5566708"/>
            <a:ext cx="279083" cy="348853"/>
          </a:xfrm>
          <a:prstGeom prst="rect">
            <a:avLst/>
          </a:prstGeom>
        </p:spPr>
      </p:pic>
      <p:sp>
        <p:nvSpPr>
          <p:cNvPr id="19" name="Text 9"/>
          <p:cNvSpPr/>
          <p:nvPr/>
        </p:nvSpPr>
        <p:spPr>
          <a:xfrm>
            <a:off x="2551748" y="5306616"/>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Sustentabilidade</a:t>
            </a:r>
            <a:endParaRPr lang="en-US" sz="1950" dirty="0"/>
          </a:p>
        </p:txBody>
      </p:sp>
      <p:sp>
        <p:nvSpPr>
          <p:cNvPr id="20" name="Text 10"/>
          <p:cNvSpPr/>
          <p:nvPr/>
        </p:nvSpPr>
        <p:spPr>
          <a:xfrm>
            <a:off x="793790" y="5735836"/>
            <a:ext cx="4238863" cy="635079"/>
          </a:xfrm>
          <a:prstGeom prst="rect">
            <a:avLst/>
          </a:prstGeom>
          <a:noFill/>
          <a:ln/>
        </p:spPr>
        <p:txBody>
          <a:bodyPr wrap="square" lIns="0" tIns="0" rIns="0" bIns="0" rtlCol="0" anchor="t"/>
          <a:lstStyle/>
          <a:p>
            <a:pPr marL="0" indent="0" algn="r">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Compromisso com o desenvolvimento sustentável do País.</a:t>
            </a:r>
            <a:endParaRPr lang="en-US" sz="1550" dirty="0"/>
          </a:p>
        </p:txBody>
      </p:sp>
      <p:pic>
        <p:nvPicPr>
          <p:cNvPr id="21" name="Image 8" descr="preencoded.png"/>
          <p:cNvPicPr>
            <a:picLocks noChangeAspect="1"/>
          </p:cNvPicPr>
          <p:nvPr/>
        </p:nvPicPr>
        <p:blipFill>
          <a:blip r:embed="rId11"/>
          <a:stretch>
            <a:fillRect/>
          </a:stretch>
        </p:blipFill>
        <p:spPr>
          <a:xfrm>
            <a:off x="5032653" y="2340769"/>
            <a:ext cx="4564975" cy="4564975"/>
          </a:xfrm>
          <a:prstGeom prst="rect">
            <a:avLst/>
          </a:prstGeom>
        </p:spPr>
      </p:pic>
      <p:pic>
        <p:nvPicPr>
          <p:cNvPr id="22" name="Image 9" descr="preencoded.png"/>
          <p:cNvPicPr>
            <a:picLocks noChangeAspect="1"/>
          </p:cNvPicPr>
          <p:nvPr/>
        </p:nvPicPr>
        <p:blipFill>
          <a:blip r:embed="rId12"/>
          <a:stretch>
            <a:fillRect/>
          </a:stretch>
        </p:blipFill>
        <p:spPr>
          <a:xfrm>
            <a:off x="6224528" y="5139630"/>
            <a:ext cx="279083" cy="34885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203960"/>
            <a:ext cx="5795843"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Estrutura Organizacional</a:t>
            </a:r>
            <a:endParaRPr lang="en-US" sz="3900" dirty="0"/>
          </a:p>
        </p:txBody>
      </p:sp>
      <p:sp>
        <p:nvSpPr>
          <p:cNvPr id="3" name="Shape 1"/>
          <p:cNvSpPr/>
          <p:nvPr/>
        </p:nvSpPr>
        <p:spPr>
          <a:xfrm>
            <a:off x="793790" y="2220873"/>
            <a:ext cx="2173724" cy="1143476"/>
          </a:xfrm>
          <a:prstGeom prst="roundRect">
            <a:avLst>
              <a:gd name="adj" fmla="val 15621"/>
            </a:avLst>
          </a:prstGeom>
          <a:solidFill>
            <a:srgbClr val="CEE6FD"/>
          </a:solidFill>
          <a:ln/>
        </p:spPr>
        <p:txBody>
          <a:bodyPr/>
          <a:lstStyle/>
          <a:p>
            <a:endParaRPr lang="pt-BR"/>
          </a:p>
        </p:txBody>
      </p:sp>
      <p:pic>
        <p:nvPicPr>
          <p:cNvPr id="4" name="Image 0" descr="preencoded.png"/>
          <p:cNvPicPr>
            <a:picLocks noChangeAspect="1"/>
          </p:cNvPicPr>
          <p:nvPr/>
        </p:nvPicPr>
        <p:blipFill>
          <a:blip r:embed="rId3"/>
          <a:stretch>
            <a:fillRect/>
          </a:stretch>
        </p:blipFill>
        <p:spPr>
          <a:xfrm>
            <a:off x="1741051" y="2618184"/>
            <a:ext cx="279083" cy="348853"/>
          </a:xfrm>
          <a:prstGeom prst="rect">
            <a:avLst/>
          </a:prstGeom>
        </p:spPr>
      </p:pic>
      <p:sp>
        <p:nvSpPr>
          <p:cNvPr id="5" name="Text 2"/>
          <p:cNvSpPr/>
          <p:nvPr/>
        </p:nvSpPr>
        <p:spPr>
          <a:xfrm>
            <a:off x="3165872" y="2419231"/>
            <a:ext cx="2768084"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Administração Superior</a:t>
            </a:r>
            <a:endParaRPr lang="en-US" sz="1950" dirty="0"/>
          </a:p>
        </p:txBody>
      </p:sp>
      <p:sp>
        <p:nvSpPr>
          <p:cNvPr id="6" name="Text 3"/>
          <p:cNvSpPr/>
          <p:nvPr/>
        </p:nvSpPr>
        <p:spPr>
          <a:xfrm>
            <a:off x="3165872" y="2848451"/>
            <a:ext cx="5203984"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CONSUR, Diretoria Geral, PI, Ouvidoria, CPA e Assessoria</a:t>
            </a:r>
            <a:endParaRPr lang="en-US" sz="1550" dirty="0"/>
          </a:p>
        </p:txBody>
      </p:sp>
      <p:sp>
        <p:nvSpPr>
          <p:cNvPr id="7" name="Shape 4"/>
          <p:cNvSpPr/>
          <p:nvPr/>
        </p:nvSpPr>
        <p:spPr>
          <a:xfrm>
            <a:off x="3066693" y="3354824"/>
            <a:ext cx="10670738" cy="11430"/>
          </a:xfrm>
          <a:prstGeom prst="roundRect">
            <a:avLst>
              <a:gd name="adj" fmla="val 1562792"/>
            </a:avLst>
          </a:prstGeom>
          <a:solidFill>
            <a:srgbClr val="B4CCE3"/>
          </a:solidFill>
          <a:ln/>
        </p:spPr>
        <p:txBody>
          <a:bodyPr/>
          <a:lstStyle/>
          <a:p>
            <a:endParaRPr lang="pt-BR"/>
          </a:p>
        </p:txBody>
      </p:sp>
      <p:sp>
        <p:nvSpPr>
          <p:cNvPr id="8" name="Shape 5"/>
          <p:cNvSpPr/>
          <p:nvPr/>
        </p:nvSpPr>
        <p:spPr>
          <a:xfrm>
            <a:off x="793790" y="3463528"/>
            <a:ext cx="4347567" cy="1143476"/>
          </a:xfrm>
          <a:prstGeom prst="roundRect">
            <a:avLst>
              <a:gd name="adj" fmla="val 15621"/>
            </a:avLst>
          </a:prstGeom>
          <a:solidFill>
            <a:srgbClr val="CEE6FD"/>
          </a:solidFill>
          <a:ln/>
        </p:spPr>
        <p:txBody>
          <a:bodyPr/>
          <a:lstStyle/>
          <a:p>
            <a:endParaRPr lang="pt-BR"/>
          </a:p>
        </p:txBody>
      </p:sp>
      <p:pic>
        <p:nvPicPr>
          <p:cNvPr id="9" name="Image 1" descr="preencoded.png"/>
          <p:cNvPicPr>
            <a:picLocks noChangeAspect="1"/>
          </p:cNvPicPr>
          <p:nvPr/>
        </p:nvPicPr>
        <p:blipFill>
          <a:blip r:embed="rId4"/>
          <a:stretch>
            <a:fillRect/>
          </a:stretch>
        </p:blipFill>
        <p:spPr>
          <a:xfrm>
            <a:off x="2827972" y="3860840"/>
            <a:ext cx="279083" cy="348853"/>
          </a:xfrm>
          <a:prstGeom prst="rect">
            <a:avLst/>
          </a:prstGeom>
        </p:spPr>
      </p:pic>
      <p:sp>
        <p:nvSpPr>
          <p:cNvPr id="10" name="Text 6"/>
          <p:cNvSpPr/>
          <p:nvPr/>
        </p:nvSpPr>
        <p:spPr>
          <a:xfrm>
            <a:off x="5339715" y="3661886"/>
            <a:ext cx="2514838"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Administração Básica</a:t>
            </a:r>
            <a:endParaRPr lang="en-US" sz="1950" dirty="0"/>
          </a:p>
        </p:txBody>
      </p:sp>
      <p:sp>
        <p:nvSpPr>
          <p:cNvPr id="11" name="Text 7"/>
          <p:cNvSpPr/>
          <p:nvPr/>
        </p:nvSpPr>
        <p:spPr>
          <a:xfrm>
            <a:off x="5339715" y="4091107"/>
            <a:ext cx="5680591"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Gerências e Diretorias Administrativa, Acadêmica e Financeira</a:t>
            </a:r>
            <a:endParaRPr lang="en-US" sz="1550" dirty="0"/>
          </a:p>
        </p:txBody>
      </p:sp>
      <p:sp>
        <p:nvSpPr>
          <p:cNvPr id="12" name="Shape 8"/>
          <p:cNvSpPr/>
          <p:nvPr/>
        </p:nvSpPr>
        <p:spPr>
          <a:xfrm>
            <a:off x="5240536" y="4597479"/>
            <a:ext cx="8496895" cy="11430"/>
          </a:xfrm>
          <a:prstGeom prst="roundRect">
            <a:avLst>
              <a:gd name="adj" fmla="val 1562792"/>
            </a:avLst>
          </a:prstGeom>
          <a:solidFill>
            <a:srgbClr val="B4CCE3"/>
          </a:solidFill>
          <a:ln/>
        </p:spPr>
        <p:txBody>
          <a:bodyPr/>
          <a:lstStyle/>
          <a:p>
            <a:endParaRPr lang="pt-BR"/>
          </a:p>
        </p:txBody>
      </p:sp>
      <p:sp>
        <p:nvSpPr>
          <p:cNvPr id="13" name="Shape 9"/>
          <p:cNvSpPr/>
          <p:nvPr/>
        </p:nvSpPr>
        <p:spPr>
          <a:xfrm>
            <a:off x="793790" y="4706183"/>
            <a:ext cx="6521410" cy="1143476"/>
          </a:xfrm>
          <a:prstGeom prst="roundRect">
            <a:avLst>
              <a:gd name="adj" fmla="val 15621"/>
            </a:avLst>
          </a:prstGeom>
          <a:solidFill>
            <a:srgbClr val="CEE6FD"/>
          </a:solidFill>
          <a:ln/>
        </p:spPr>
        <p:txBody>
          <a:bodyPr/>
          <a:lstStyle/>
          <a:p>
            <a:endParaRPr lang="pt-BR"/>
          </a:p>
        </p:txBody>
      </p:sp>
      <p:pic>
        <p:nvPicPr>
          <p:cNvPr id="14" name="Image 2" descr="preencoded.png"/>
          <p:cNvPicPr>
            <a:picLocks noChangeAspect="1"/>
          </p:cNvPicPr>
          <p:nvPr/>
        </p:nvPicPr>
        <p:blipFill>
          <a:blip r:embed="rId5"/>
          <a:stretch>
            <a:fillRect/>
          </a:stretch>
        </p:blipFill>
        <p:spPr>
          <a:xfrm>
            <a:off x="3914894" y="5103495"/>
            <a:ext cx="279083" cy="348853"/>
          </a:xfrm>
          <a:prstGeom prst="rect">
            <a:avLst/>
          </a:prstGeom>
        </p:spPr>
      </p:pic>
      <p:sp>
        <p:nvSpPr>
          <p:cNvPr id="15" name="Text 10"/>
          <p:cNvSpPr/>
          <p:nvPr/>
        </p:nvSpPr>
        <p:spPr>
          <a:xfrm>
            <a:off x="7513558" y="490454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Órgãos Acadêmicos</a:t>
            </a:r>
            <a:endParaRPr lang="en-US" sz="1950" dirty="0"/>
          </a:p>
        </p:txBody>
      </p:sp>
      <p:sp>
        <p:nvSpPr>
          <p:cNvPr id="16" name="Text 11"/>
          <p:cNvSpPr/>
          <p:nvPr/>
        </p:nvSpPr>
        <p:spPr>
          <a:xfrm>
            <a:off x="7513558" y="5333762"/>
            <a:ext cx="5834182"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Coordenações de Cursos, NDEs, Colegiados e Núcleos de Apoio</a:t>
            </a:r>
            <a:endParaRPr lang="en-US" sz="1550" dirty="0"/>
          </a:p>
        </p:txBody>
      </p:sp>
      <p:sp>
        <p:nvSpPr>
          <p:cNvPr id="17" name="Text 12"/>
          <p:cNvSpPr/>
          <p:nvPr/>
        </p:nvSpPr>
        <p:spPr>
          <a:xfrm>
            <a:off x="793790" y="6072902"/>
            <a:ext cx="13042821" cy="95261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 Faculdade HONPAR é administrada por Órgãos da Administração Superior (deliberativos, normativos e executivos) e Órgãos da Administração Básica (deliberativos e executivos). Esta estrutura organizacional garante a gestão eficiente dos processos acadêmicos e administrativos, com foco na qualidade do ensino e no desenvolvimento institucional.</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80190" y="582573"/>
            <a:ext cx="6918127"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Conselho Superior (CONSUR)</a:t>
            </a:r>
            <a:endParaRPr lang="en-US" sz="3900" dirty="0"/>
          </a:p>
        </p:txBody>
      </p:sp>
      <p:sp>
        <p:nvSpPr>
          <p:cNvPr id="4" name="Shape 1"/>
          <p:cNvSpPr/>
          <p:nvPr/>
        </p:nvSpPr>
        <p:spPr>
          <a:xfrm>
            <a:off x="6280190" y="1500307"/>
            <a:ext cx="3679031" cy="3643908"/>
          </a:xfrm>
          <a:prstGeom prst="roundRect">
            <a:avLst>
              <a:gd name="adj" fmla="val 4902"/>
            </a:avLst>
          </a:prstGeom>
          <a:solidFill>
            <a:srgbClr val="CEE6FD"/>
          </a:solidFill>
          <a:ln/>
        </p:spPr>
        <p:txBody>
          <a:bodyPr/>
          <a:lstStyle/>
          <a:p>
            <a:endParaRPr lang="pt-BR"/>
          </a:p>
        </p:txBody>
      </p:sp>
      <p:sp>
        <p:nvSpPr>
          <p:cNvPr id="5" name="Text 2"/>
          <p:cNvSpPr/>
          <p:nvPr/>
        </p:nvSpPr>
        <p:spPr>
          <a:xfrm>
            <a:off x="6478548" y="169866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Composição</a:t>
            </a:r>
            <a:endParaRPr lang="en-US" sz="1950" dirty="0"/>
          </a:p>
        </p:txBody>
      </p:sp>
      <p:sp>
        <p:nvSpPr>
          <p:cNvPr id="6" name="Text 3"/>
          <p:cNvSpPr/>
          <p:nvPr/>
        </p:nvSpPr>
        <p:spPr>
          <a:xfrm>
            <a:off x="6478548" y="2127885"/>
            <a:ext cx="32823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Diretor Geral da Faculdade</a:t>
            </a:r>
            <a:endParaRPr lang="en-US" sz="1550" dirty="0"/>
          </a:p>
        </p:txBody>
      </p:sp>
      <p:sp>
        <p:nvSpPr>
          <p:cNvPr id="7" name="Text 4"/>
          <p:cNvSpPr/>
          <p:nvPr/>
        </p:nvSpPr>
        <p:spPr>
          <a:xfrm>
            <a:off x="6478548" y="2514838"/>
            <a:ext cx="32823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Presidente da Mantenedora</a:t>
            </a:r>
            <a:endParaRPr lang="en-US" sz="1550" dirty="0"/>
          </a:p>
        </p:txBody>
      </p:sp>
      <p:sp>
        <p:nvSpPr>
          <p:cNvPr id="8" name="Text 5"/>
          <p:cNvSpPr/>
          <p:nvPr/>
        </p:nvSpPr>
        <p:spPr>
          <a:xfrm>
            <a:off x="6478548" y="2901791"/>
            <a:ext cx="328231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Representantes da Direção da Mantenedora</a:t>
            </a:r>
            <a:endParaRPr lang="en-US" sz="1550" dirty="0"/>
          </a:p>
        </p:txBody>
      </p:sp>
      <p:sp>
        <p:nvSpPr>
          <p:cNvPr id="9" name="Text 6"/>
          <p:cNvSpPr/>
          <p:nvPr/>
        </p:nvSpPr>
        <p:spPr>
          <a:xfrm>
            <a:off x="6478548" y="3606284"/>
            <a:ext cx="328231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Representantes docentes e discentes</a:t>
            </a:r>
            <a:endParaRPr lang="en-US" sz="1550" dirty="0"/>
          </a:p>
        </p:txBody>
      </p:sp>
      <p:sp>
        <p:nvSpPr>
          <p:cNvPr id="10" name="Text 7"/>
          <p:cNvSpPr/>
          <p:nvPr/>
        </p:nvSpPr>
        <p:spPr>
          <a:xfrm>
            <a:off x="6478548" y="4310777"/>
            <a:ext cx="328231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Procurador e Ouvidor Institucional</a:t>
            </a:r>
            <a:endParaRPr lang="en-US" sz="1550" dirty="0"/>
          </a:p>
        </p:txBody>
      </p:sp>
      <p:sp>
        <p:nvSpPr>
          <p:cNvPr id="11" name="Shape 8"/>
          <p:cNvSpPr/>
          <p:nvPr/>
        </p:nvSpPr>
        <p:spPr>
          <a:xfrm>
            <a:off x="10157579" y="1500307"/>
            <a:ext cx="3679031" cy="3643908"/>
          </a:xfrm>
          <a:prstGeom prst="roundRect">
            <a:avLst>
              <a:gd name="adj" fmla="val 4902"/>
            </a:avLst>
          </a:prstGeom>
          <a:solidFill>
            <a:srgbClr val="CEE6FD"/>
          </a:solidFill>
          <a:ln/>
        </p:spPr>
        <p:txBody>
          <a:bodyPr/>
          <a:lstStyle/>
          <a:p>
            <a:endParaRPr lang="pt-BR"/>
          </a:p>
        </p:txBody>
      </p:sp>
      <p:sp>
        <p:nvSpPr>
          <p:cNvPr id="12" name="Text 9"/>
          <p:cNvSpPr/>
          <p:nvPr/>
        </p:nvSpPr>
        <p:spPr>
          <a:xfrm>
            <a:off x="10355937" y="1698665"/>
            <a:ext cx="253936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Atribuições Principais</a:t>
            </a:r>
            <a:endParaRPr lang="en-US" sz="1950" dirty="0"/>
          </a:p>
        </p:txBody>
      </p:sp>
      <p:sp>
        <p:nvSpPr>
          <p:cNvPr id="13" name="Text 10"/>
          <p:cNvSpPr/>
          <p:nvPr/>
        </p:nvSpPr>
        <p:spPr>
          <a:xfrm>
            <a:off x="10355937" y="2127885"/>
            <a:ext cx="328231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Estabelecer normas gerais de funcionamento</a:t>
            </a:r>
            <a:endParaRPr lang="en-US" sz="1550" dirty="0"/>
          </a:p>
        </p:txBody>
      </p:sp>
      <p:sp>
        <p:nvSpPr>
          <p:cNvPr id="14" name="Text 11"/>
          <p:cNvSpPr/>
          <p:nvPr/>
        </p:nvSpPr>
        <p:spPr>
          <a:xfrm>
            <a:off x="10355937" y="2832378"/>
            <a:ext cx="328231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Deliberar sobre criação ou extinção de unidades</a:t>
            </a:r>
            <a:endParaRPr lang="en-US" sz="1550" dirty="0"/>
          </a:p>
        </p:txBody>
      </p:sp>
      <p:sp>
        <p:nvSpPr>
          <p:cNvPr id="15" name="Text 12"/>
          <p:cNvSpPr/>
          <p:nvPr/>
        </p:nvSpPr>
        <p:spPr>
          <a:xfrm>
            <a:off x="10355937" y="3536871"/>
            <a:ext cx="32823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Alterar o Regimento Geral</a:t>
            </a:r>
            <a:endParaRPr lang="en-US" sz="1550" dirty="0"/>
          </a:p>
        </p:txBody>
      </p:sp>
      <p:sp>
        <p:nvSpPr>
          <p:cNvPr id="16" name="Text 13"/>
          <p:cNvSpPr/>
          <p:nvPr/>
        </p:nvSpPr>
        <p:spPr>
          <a:xfrm>
            <a:off x="10355937" y="3923824"/>
            <a:ext cx="32823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Aprovar planos de carreira</a:t>
            </a:r>
            <a:endParaRPr lang="en-US" sz="1550" dirty="0"/>
          </a:p>
        </p:txBody>
      </p:sp>
      <p:sp>
        <p:nvSpPr>
          <p:cNvPr id="17" name="Text 14"/>
          <p:cNvSpPr/>
          <p:nvPr/>
        </p:nvSpPr>
        <p:spPr>
          <a:xfrm>
            <a:off x="10355937" y="4310777"/>
            <a:ext cx="328231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Superintender atividades acadêmicas</a:t>
            </a:r>
            <a:endParaRPr lang="en-US" sz="1550" dirty="0"/>
          </a:p>
        </p:txBody>
      </p:sp>
      <p:sp>
        <p:nvSpPr>
          <p:cNvPr id="18" name="Shape 15"/>
          <p:cNvSpPr/>
          <p:nvPr/>
        </p:nvSpPr>
        <p:spPr>
          <a:xfrm>
            <a:off x="6280190" y="5342573"/>
            <a:ext cx="7556421" cy="2304336"/>
          </a:xfrm>
          <a:prstGeom prst="roundRect">
            <a:avLst>
              <a:gd name="adj" fmla="val 7752"/>
            </a:avLst>
          </a:prstGeom>
          <a:solidFill>
            <a:srgbClr val="CEE6FD"/>
          </a:solidFill>
          <a:ln/>
        </p:spPr>
        <p:txBody>
          <a:bodyPr/>
          <a:lstStyle/>
          <a:p>
            <a:endParaRPr lang="pt-BR"/>
          </a:p>
        </p:txBody>
      </p:sp>
      <p:sp>
        <p:nvSpPr>
          <p:cNvPr id="19" name="Text 16"/>
          <p:cNvSpPr/>
          <p:nvPr/>
        </p:nvSpPr>
        <p:spPr>
          <a:xfrm>
            <a:off x="6478548" y="554093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Funcionamento</a:t>
            </a:r>
            <a:endParaRPr lang="en-US" sz="1950" dirty="0"/>
          </a:p>
        </p:txBody>
      </p:sp>
      <p:sp>
        <p:nvSpPr>
          <p:cNvPr id="20" name="Text 17"/>
          <p:cNvSpPr/>
          <p:nvPr/>
        </p:nvSpPr>
        <p:spPr>
          <a:xfrm>
            <a:off x="6478548" y="5970151"/>
            <a:ext cx="715970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Reuniões ordinárias mensais</a:t>
            </a:r>
            <a:endParaRPr lang="en-US" sz="1550" dirty="0"/>
          </a:p>
        </p:txBody>
      </p:sp>
      <p:sp>
        <p:nvSpPr>
          <p:cNvPr id="21" name="Text 18"/>
          <p:cNvSpPr/>
          <p:nvPr/>
        </p:nvSpPr>
        <p:spPr>
          <a:xfrm>
            <a:off x="6478548" y="6357104"/>
            <a:ext cx="715970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Convocações extraordinárias quando necessário</a:t>
            </a:r>
            <a:endParaRPr lang="en-US" sz="1550" dirty="0"/>
          </a:p>
        </p:txBody>
      </p:sp>
      <p:sp>
        <p:nvSpPr>
          <p:cNvPr id="22" name="Text 19"/>
          <p:cNvSpPr/>
          <p:nvPr/>
        </p:nvSpPr>
        <p:spPr>
          <a:xfrm>
            <a:off x="6478548" y="6744057"/>
            <a:ext cx="715970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Quórum deliberativo por maioria absoluta</a:t>
            </a:r>
            <a:endParaRPr lang="en-US" sz="1550" dirty="0"/>
          </a:p>
        </p:txBody>
      </p:sp>
      <p:sp>
        <p:nvSpPr>
          <p:cNvPr id="23" name="Text 20"/>
          <p:cNvSpPr/>
          <p:nvPr/>
        </p:nvSpPr>
        <p:spPr>
          <a:xfrm>
            <a:off x="6478548" y="7131010"/>
            <a:ext cx="715970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Decisões registradas em atas circunstanciadas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10776" y="841415"/>
            <a:ext cx="7291268" cy="565904"/>
          </a:xfrm>
          <a:prstGeom prst="rect">
            <a:avLst/>
          </a:prstGeom>
          <a:noFill/>
          <a:ln/>
        </p:spPr>
        <p:txBody>
          <a:bodyPr wrap="none" lIns="0" tIns="0" rIns="0" bIns="0" rtlCol="0" anchor="t"/>
          <a:lstStyle/>
          <a:p>
            <a:pPr marL="0" indent="0" algn="l">
              <a:lnSpc>
                <a:spcPts val="4450"/>
              </a:lnSpc>
              <a:buNone/>
            </a:pPr>
            <a:r>
              <a:rPr lang="en-US" sz="3550" dirty="0">
                <a:solidFill>
                  <a:srgbClr val="091C53"/>
                </a:solidFill>
                <a:latin typeface="Instrument Sans Semi Bold" pitchFamily="34" charset="0"/>
                <a:ea typeface="Instrument Sans Semi Bold" pitchFamily="34" charset="-122"/>
                <a:cs typeface="Instrument Sans Semi Bold" pitchFamily="34" charset="-120"/>
              </a:rPr>
              <a:t>Direção Geral e Órgãos Executivos</a:t>
            </a:r>
            <a:endParaRPr lang="en-US" sz="3550" dirty="0"/>
          </a:p>
        </p:txBody>
      </p:sp>
      <p:pic>
        <p:nvPicPr>
          <p:cNvPr id="4" name="Image 1" descr="preencoded.png"/>
          <p:cNvPicPr>
            <a:picLocks noChangeAspect="1"/>
          </p:cNvPicPr>
          <p:nvPr/>
        </p:nvPicPr>
        <p:blipFill>
          <a:blip r:embed="rId4"/>
          <a:stretch>
            <a:fillRect/>
          </a:stretch>
        </p:blipFill>
        <p:spPr>
          <a:xfrm>
            <a:off x="6210776" y="1678900"/>
            <a:ext cx="905589" cy="1086683"/>
          </a:xfrm>
          <a:prstGeom prst="rect">
            <a:avLst/>
          </a:prstGeom>
        </p:spPr>
      </p:pic>
      <p:sp>
        <p:nvSpPr>
          <p:cNvPr id="5" name="Text 1"/>
          <p:cNvSpPr/>
          <p:nvPr/>
        </p:nvSpPr>
        <p:spPr>
          <a:xfrm>
            <a:off x="7297460" y="1859994"/>
            <a:ext cx="2263973" cy="283012"/>
          </a:xfrm>
          <a:prstGeom prst="rect">
            <a:avLst/>
          </a:prstGeom>
          <a:noFill/>
          <a:ln/>
        </p:spPr>
        <p:txBody>
          <a:bodyPr wrap="none" lIns="0" tIns="0" rIns="0" bIns="0" rtlCol="0" anchor="t"/>
          <a:lstStyle/>
          <a:p>
            <a:pPr marL="0" indent="0" algn="l">
              <a:lnSpc>
                <a:spcPts val="2200"/>
              </a:lnSpc>
              <a:buNone/>
            </a:pPr>
            <a:r>
              <a:rPr lang="en-US" sz="1750" dirty="0">
                <a:solidFill>
                  <a:srgbClr val="1E3063"/>
                </a:solidFill>
                <a:latin typeface="Instrument Sans Semi Bold" pitchFamily="34" charset="0"/>
                <a:ea typeface="Instrument Sans Semi Bold" pitchFamily="34" charset="-122"/>
                <a:cs typeface="Instrument Sans Semi Bold" pitchFamily="34" charset="-120"/>
              </a:rPr>
              <a:t>Diretor Geral</a:t>
            </a:r>
            <a:endParaRPr lang="en-US" sz="1750" dirty="0"/>
          </a:p>
        </p:txBody>
      </p:sp>
      <p:sp>
        <p:nvSpPr>
          <p:cNvPr id="6" name="Text 2"/>
          <p:cNvSpPr/>
          <p:nvPr/>
        </p:nvSpPr>
        <p:spPr>
          <a:xfrm>
            <a:off x="7297460" y="2251591"/>
            <a:ext cx="6608564" cy="289679"/>
          </a:xfrm>
          <a:prstGeom prst="rect">
            <a:avLst/>
          </a:prstGeom>
          <a:noFill/>
          <a:ln/>
        </p:spPr>
        <p:txBody>
          <a:bodyPr wrap="none" lIns="0" tIns="0" rIns="0" bIns="0" rtlCol="0" anchor="t"/>
          <a:lstStyle/>
          <a:p>
            <a:pPr marL="0" indent="0" algn="l">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Representação institucional e execução das deliberações do CONSUR</a:t>
            </a:r>
            <a:endParaRPr lang="en-US" sz="1400" dirty="0"/>
          </a:p>
        </p:txBody>
      </p:sp>
      <p:pic>
        <p:nvPicPr>
          <p:cNvPr id="7" name="Image 2" descr="preencoded.png"/>
          <p:cNvPicPr>
            <a:picLocks noChangeAspect="1"/>
          </p:cNvPicPr>
          <p:nvPr/>
        </p:nvPicPr>
        <p:blipFill>
          <a:blip r:embed="rId5"/>
          <a:stretch>
            <a:fillRect/>
          </a:stretch>
        </p:blipFill>
        <p:spPr>
          <a:xfrm>
            <a:off x="6210776" y="2765584"/>
            <a:ext cx="905589" cy="1086683"/>
          </a:xfrm>
          <a:prstGeom prst="rect">
            <a:avLst/>
          </a:prstGeom>
        </p:spPr>
      </p:pic>
      <p:sp>
        <p:nvSpPr>
          <p:cNvPr id="8" name="Text 3"/>
          <p:cNvSpPr/>
          <p:nvPr/>
        </p:nvSpPr>
        <p:spPr>
          <a:xfrm>
            <a:off x="7297460" y="2946678"/>
            <a:ext cx="2568535" cy="283012"/>
          </a:xfrm>
          <a:prstGeom prst="rect">
            <a:avLst/>
          </a:prstGeom>
          <a:noFill/>
          <a:ln/>
        </p:spPr>
        <p:txBody>
          <a:bodyPr wrap="none" lIns="0" tIns="0" rIns="0" bIns="0" rtlCol="0" anchor="t"/>
          <a:lstStyle/>
          <a:p>
            <a:pPr marL="0" indent="0" algn="l">
              <a:lnSpc>
                <a:spcPts val="2200"/>
              </a:lnSpc>
              <a:buNone/>
            </a:pPr>
            <a:r>
              <a:rPr lang="en-US" sz="1750" dirty="0">
                <a:solidFill>
                  <a:srgbClr val="1E3063"/>
                </a:solidFill>
                <a:latin typeface="Instrument Sans Semi Bold" pitchFamily="34" charset="0"/>
                <a:ea typeface="Instrument Sans Semi Bold" pitchFamily="34" charset="-122"/>
                <a:cs typeface="Instrument Sans Semi Bold" pitchFamily="34" charset="-120"/>
              </a:rPr>
              <a:t>Procurador Institucional</a:t>
            </a:r>
            <a:endParaRPr lang="en-US" sz="1750" dirty="0"/>
          </a:p>
        </p:txBody>
      </p:sp>
      <p:sp>
        <p:nvSpPr>
          <p:cNvPr id="9" name="Text 4"/>
          <p:cNvSpPr/>
          <p:nvPr/>
        </p:nvSpPr>
        <p:spPr>
          <a:xfrm>
            <a:off x="7297460" y="3338274"/>
            <a:ext cx="6608564" cy="289679"/>
          </a:xfrm>
          <a:prstGeom prst="rect">
            <a:avLst/>
          </a:prstGeom>
          <a:noFill/>
          <a:ln/>
        </p:spPr>
        <p:txBody>
          <a:bodyPr wrap="none" lIns="0" tIns="0" rIns="0" bIns="0" rtlCol="0" anchor="t"/>
          <a:lstStyle/>
          <a:p>
            <a:pPr marL="0" indent="0" algn="l">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Interface com órgãos reguladores e supervisão legal</a:t>
            </a:r>
            <a:endParaRPr lang="en-US" sz="1400" dirty="0"/>
          </a:p>
        </p:txBody>
      </p:sp>
      <p:pic>
        <p:nvPicPr>
          <p:cNvPr id="10" name="Image 3" descr="preencoded.png"/>
          <p:cNvPicPr>
            <a:picLocks noChangeAspect="1"/>
          </p:cNvPicPr>
          <p:nvPr/>
        </p:nvPicPr>
        <p:blipFill>
          <a:blip r:embed="rId6"/>
          <a:stretch>
            <a:fillRect/>
          </a:stretch>
        </p:blipFill>
        <p:spPr>
          <a:xfrm>
            <a:off x="6210776" y="3852267"/>
            <a:ext cx="905589" cy="1086683"/>
          </a:xfrm>
          <a:prstGeom prst="rect">
            <a:avLst/>
          </a:prstGeom>
        </p:spPr>
      </p:pic>
      <p:sp>
        <p:nvSpPr>
          <p:cNvPr id="11" name="Text 5"/>
          <p:cNvSpPr/>
          <p:nvPr/>
        </p:nvSpPr>
        <p:spPr>
          <a:xfrm>
            <a:off x="7297460" y="4033361"/>
            <a:ext cx="2263973" cy="283012"/>
          </a:xfrm>
          <a:prstGeom prst="rect">
            <a:avLst/>
          </a:prstGeom>
          <a:noFill/>
          <a:ln/>
        </p:spPr>
        <p:txBody>
          <a:bodyPr wrap="none" lIns="0" tIns="0" rIns="0" bIns="0" rtlCol="0" anchor="t"/>
          <a:lstStyle/>
          <a:p>
            <a:pPr marL="0" indent="0" algn="l">
              <a:lnSpc>
                <a:spcPts val="2200"/>
              </a:lnSpc>
              <a:buNone/>
            </a:pPr>
            <a:r>
              <a:rPr lang="en-US" sz="1750" dirty="0">
                <a:solidFill>
                  <a:srgbClr val="1E3063"/>
                </a:solidFill>
                <a:latin typeface="Instrument Sans Semi Bold" pitchFamily="34" charset="0"/>
                <a:ea typeface="Instrument Sans Semi Bold" pitchFamily="34" charset="-122"/>
                <a:cs typeface="Instrument Sans Semi Bold" pitchFamily="34" charset="-120"/>
              </a:rPr>
              <a:t>Ouvidoria</a:t>
            </a:r>
            <a:endParaRPr lang="en-US" sz="1750" dirty="0"/>
          </a:p>
        </p:txBody>
      </p:sp>
      <p:sp>
        <p:nvSpPr>
          <p:cNvPr id="12" name="Text 6"/>
          <p:cNvSpPr/>
          <p:nvPr/>
        </p:nvSpPr>
        <p:spPr>
          <a:xfrm>
            <a:off x="7297460" y="4424958"/>
            <a:ext cx="6608564" cy="289679"/>
          </a:xfrm>
          <a:prstGeom prst="rect">
            <a:avLst/>
          </a:prstGeom>
          <a:noFill/>
          <a:ln/>
        </p:spPr>
        <p:txBody>
          <a:bodyPr wrap="none" lIns="0" tIns="0" rIns="0" bIns="0" rtlCol="0" anchor="t"/>
          <a:lstStyle/>
          <a:p>
            <a:pPr marL="0" indent="0" algn="l">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Canal de comunicação com as comunidades interna e externa</a:t>
            </a:r>
            <a:endParaRPr lang="en-US" sz="1400" dirty="0"/>
          </a:p>
        </p:txBody>
      </p:sp>
      <p:pic>
        <p:nvPicPr>
          <p:cNvPr id="13" name="Image 4" descr="preencoded.png"/>
          <p:cNvPicPr>
            <a:picLocks noChangeAspect="1"/>
          </p:cNvPicPr>
          <p:nvPr/>
        </p:nvPicPr>
        <p:blipFill>
          <a:blip r:embed="rId7"/>
          <a:stretch>
            <a:fillRect/>
          </a:stretch>
        </p:blipFill>
        <p:spPr>
          <a:xfrm>
            <a:off x="6210776" y="4938951"/>
            <a:ext cx="905589" cy="1086683"/>
          </a:xfrm>
          <a:prstGeom prst="rect">
            <a:avLst/>
          </a:prstGeom>
        </p:spPr>
      </p:pic>
      <p:sp>
        <p:nvSpPr>
          <p:cNvPr id="14" name="Text 7"/>
          <p:cNvSpPr/>
          <p:nvPr/>
        </p:nvSpPr>
        <p:spPr>
          <a:xfrm>
            <a:off x="7297460" y="5120045"/>
            <a:ext cx="2263973" cy="283012"/>
          </a:xfrm>
          <a:prstGeom prst="rect">
            <a:avLst/>
          </a:prstGeom>
          <a:noFill/>
          <a:ln/>
        </p:spPr>
        <p:txBody>
          <a:bodyPr wrap="none" lIns="0" tIns="0" rIns="0" bIns="0" rtlCol="0" anchor="t"/>
          <a:lstStyle/>
          <a:p>
            <a:pPr marL="0" indent="0" algn="l">
              <a:lnSpc>
                <a:spcPts val="2200"/>
              </a:lnSpc>
              <a:buNone/>
            </a:pPr>
            <a:r>
              <a:rPr lang="en-US" sz="1750" dirty="0">
                <a:solidFill>
                  <a:srgbClr val="1E3063"/>
                </a:solidFill>
                <a:latin typeface="Instrument Sans Semi Bold" pitchFamily="34" charset="0"/>
                <a:ea typeface="Instrument Sans Semi Bold" pitchFamily="34" charset="-122"/>
                <a:cs typeface="Instrument Sans Semi Bold" pitchFamily="34" charset="-120"/>
              </a:rPr>
              <a:t>CPA</a:t>
            </a:r>
            <a:endParaRPr lang="en-US" sz="1750" dirty="0"/>
          </a:p>
        </p:txBody>
      </p:sp>
      <p:sp>
        <p:nvSpPr>
          <p:cNvPr id="15" name="Text 8"/>
          <p:cNvSpPr/>
          <p:nvPr/>
        </p:nvSpPr>
        <p:spPr>
          <a:xfrm>
            <a:off x="7297460" y="5511641"/>
            <a:ext cx="6608564" cy="289679"/>
          </a:xfrm>
          <a:prstGeom prst="rect">
            <a:avLst/>
          </a:prstGeom>
          <a:noFill/>
          <a:ln/>
        </p:spPr>
        <p:txBody>
          <a:bodyPr wrap="none" lIns="0" tIns="0" rIns="0" bIns="0" rtlCol="0" anchor="t"/>
          <a:lstStyle/>
          <a:p>
            <a:pPr marL="0" indent="0" algn="l">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Avaliação institucional e acompanhamento da qualidade</a:t>
            </a:r>
            <a:endParaRPr lang="en-US" sz="1400" dirty="0"/>
          </a:p>
        </p:txBody>
      </p:sp>
      <p:sp>
        <p:nvSpPr>
          <p:cNvPr id="16" name="Text 9"/>
          <p:cNvSpPr/>
          <p:nvPr/>
        </p:nvSpPr>
        <p:spPr>
          <a:xfrm>
            <a:off x="6210776" y="6229350"/>
            <a:ext cx="7695248" cy="1158716"/>
          </a:xfrm>
          <a:prstGeom prst="rect">
            <a:avLst/>
          </a:prstGeom>
          <a:noFill/>
          <a:ln/>
        </p:spPr>
        <p:txBody>
          <a:bodyPr wrap="square" lIns="0" tIns="0" rIns="0" bIns="0" rtlCol="0" anchor="t"/>
          <a:lstStyle/>
          <a:p>
            <a:pPr marL="0" indent="0" algn="just">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O Diretor Geral, nomeado pela Associação Norte Paranaense de Combate ao Câncer, exerce mandato de 4 (quatro) anos, podendo ser reconduzido por igual período. É responsável pela gestão executiva da instituição, zelando pela autonomia didático-científica e representando a Faculdade HONPAR perante órgãos educacionais, sociedade e mantenedora.</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997631"/>
            <a:ext cx="8911590"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Diretorias Administrativa e Acadêmica</a:t>
            </a:r>
            <a:endParaRPr lang="en-US" sz="3900" dirty="0"/>
          </a:p>
        </p:txBody>
      </p:sp>
      <p:sp>
        <p:nvSpPr>
          <p:cNvPr id="3" name="Text 1"/>
          <p:cNvSpPr/>
          <p:nvPr/>
        </p:nvSpPr>
        <p:spPr>
          <a:xfrm>
            <a:off x="793790" y="3113722"/>
            <a:ext cx="2785943" cy="310158"/>
          </a:xfrm>
          <a:prstGeom prst="rect">
            <a:avLst/>
          </a:prstGeom>
          <a:noFill/>
          <a:ln/>
        </p:spPr>
        <p:txBody>
          <a:bodyPr wrap="none" lIns="0" tIns="0" rIns="0" bIns="0" rtlCol="0" anchor="t"/>
          <a:lstStyle/>
          <a:p>
            <a:pPr marL="0" indent="0" algn="l">
              <a:lnSpc>
                <a:spcPts val="2400"/>
              </a:lnSpc>
              <a:buNone/>
            </a:pPr>
            <a:r>
              <a:rPr lang="en-US" sz="1950" dirty="0">
                <a:solidFill>
                  <a:srgbClr val="091C53"/>
                </a:solidFill>
                <a:latin typeface="Instrument Sans Semi Bold" pitchFamily="34" charset="0"/>
                <a:ea typeface="Instrument Sans Semi Bold" pitchFamily="34" charset="-122"/>
                <a:cs typeface="Instrument Sans Semi Bold" pitchFamily="34" charset="-120"/>
              </a:rPr>
              <a:t>Diretoria Administrativa</a:t>
            </a:r>
            <a:endParaRPr lang="en-US" sz="1950" dirty="0"/>
          </a:p>
        </p:txBody>
      </p:sp>
      <p:sp>
        <p:nvSpPr>
          <p:cNvPr id="4" name="Text 2"/>
          <p:cNvSpPr/>
          <p:nvPr/>
        </p:nvSpPr>
        <p:spPr>
          <a:xfrm>
            <a:off x="793790" y="3622238"/>
            <a:ext cx="6279356" cy="127015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Responsável pela supervisão, coordenação e operacionalização das ações de manutenção e apoio logístico às atividades institucionais. Assegura a infraestrutura necessária a todos os órgãos da Faculdade HONPAR e gerencia os recursos humanos e materiais.</a:t>
            </a:r>
            <a:endParaRPr lang="en-US" sz="1550" dirty="0"/>
          </a:p>
        </p:txBody>
      </p:sp>
      <p:sp>
        <p:nvSpPr>
          <p:cNvPr id="5" name="Text 3"/>
          <p:cNvSpPr/>
          <p:nvPr/>
        </p:nvSpPr>
        <p:spPr>
          <a:xfrm>
            <a:off x="793790" y="507099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Supervisão de projetos de construção e reforma</a:t>
            </a:r>
            <a:endParaRPr lang="en-US" sz="1550" dirty="0"/>
          </a:p>
        </p:txBody>
      </p:sp>
      <p:sp>
        <p:nvSpPr>
          <p:cNvPr id="6" name="Text 4"/>
          <p:cNvSpPr/>
          <p:nvPr/>
        </p:nvSpPr>
        <p:spPr>
          <a:xfrm>
            <a:off x="793790" y="545794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Gestão de recursos humanos e materiais</a:t>
            </a:r>
            <a:endParaRPr lang="en-US" sz="1550" dirty="0"/>
          </a:p>
        </p:txBody>
      </p:sp>
      <p:sp>
        <p:nvSpPr>
          <p:cNvPr id="7" name="Text 5"/>
          <p:cNvSpPr/>
          <p:nvPr/>
        </p:nvSpPr>
        <p:spPr>
          <a:xfrm>
            <a:off x="793790" y="584489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Execução orçamentária</a:t>
            </a:r>
            <a:endParaRPr lang="en-US" sz="1550" dirty="0"/>
          </a:p>
        </p:txBody>
      </p:sp>
      <p:sp>
        <p:nvSpPr>
          <p:cNvPr id="8" name="Text 6"/>
          <p:cNvSpPr/>
          <p:nvPr/>
        </p:nvSpPr>
        <p:spPr>
          <a:xfrm>
            <a:off x="7564874" y="311372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91C53"/>
                </a:solidFill>
                <a:latin typeface="Instrument Sans Semi Bold" pitchFamily="34" charset="0"/>
                <a:ea typeface="Instrument Sans Semi Bold" pitchFamily="34" charset="-122"/>
                <a:cs typeface="Instrument Sans Semi Bold" pitchFamily="34" charset="-120"/>
              </a:rPr>
              <a:t>Diretoria Acadêmica</a:t>
            </a:r>
            <a:endParaRPr lang="en-US" sz="1950" dirty="0"/>
          </a:p>
        </p:txBody>
      </p:sp>
      <p:sp>
        <p:nvSpPr>
          <p:cNvPr id="9" name="Text 7"/>
          <p:cNvSpPr/>
          <p:nvPr/>
        </p:nvSpPr>
        <p:spPr>
          <a:xfrm>
            <a:off x="7564874" y="3622238"/>
            <a:ext cx="6279356" cy="127015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Encarregada do planejamento, coordenação, supervisão e avaliação das atividades acadêmicas relativas ao ensino, pesquisa e extensão. Zela pela unidade de desempenho didático-pedagógico dos diversos cursos ministrados pela instituição.</a:t>
            </a:r>
            <a:endParaRPr lang="en-US" sz="1550" dirty="0"/>
          </a:p>
        </p:txBody>
      </p:sp>
      <p:sp>
        <p:nvSpPr>
          <p:cNvPr id="10" name="Text 8"/>
          <p:cNvSpPr/>
          <p:nvPr/>
        </p:nvSpPr>
        <p:spPr>
          <a:xfrm>
            <a:off x="7564874" y="507099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Planejamento acadêmico e calendário anual</a:t>
            </a:r>
            <a:endParaRPr lang="en-US" sz="1550" dirty="0"/>
          </a:p>
        </p:txBody>
      </p:sp>
      <p:sp>
        <p:nvSpPr>
          <p:cNvPr id="11" name="Text 9"/>
          <p:cNvSpPr/>
          <p:nvPr/>
        </p:nvSpPr>
        <p:spPr>
          <a:xfrm>
            <a:off x="7564874" y="545794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Supervisão de serviços acadêmicos</a:t>
            </a:r>
            <a:endParaRPr lang="en-US" sz="1550" dirty="0"/>
          </a:p>
        </p:txBody>
      </p:sp>
      <p:sp>
        <p:nvSpPr>
          <p:cNvPr id="12" name="Text 10"/>
          <p:cNvSpPr/>
          <p:nvPr/>
        </p:nvSpPr>
        <p:spPr>
          <a:xfrm>
            <a:off x="7564874" y="584489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E3063"/>
                </a:solidFill>
                <a:latin typeface="Instrument Sans Medium" pitchFamily="34" charset="0"/>
                <a:ea typeface="Instrument Sans Medium" pitchFamily="34" charset="-122"/>
                <a:cs typeface="Instrument Sans Medium" pitchFamily="34" charset="-120"/>
              </a:rPr>
              <a:t>Desenvolvimento de ações de apoio discente</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615196"/>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Coordenação de Curso e Órgãos Colegiados</a:t>
            </a:r>
            <a:endParaRPr lang="en-US" sz="3900" dirty="0"/>
          </a:p>
        </p:txBody>
      </p:sp>
      <p:sp>
        <p:nvSpPr>
          <p:cNvPr id="4" name="Shape 1"/>
          <p:cNvSpPr/>
          <p:nvPr/>
        </p:nvSpPr>
        <p:spPr>
          <a:xfrm>
            <a:off x="1017032" y="2153007"/>
            <a:ext cx="22860" cy="5461397"/>
          </a:xfrm>
          <a:prstGeom prst="roundRect">
            <a:avLst>
              <a:gd name="adj" fmla="val 781396"/>
            </a:avLst>
          </a:prstGeom>
          <a:solidFill>
            <a:srgbClr val="B4CCE3"/>
          </a:solidFill>
          <a:ln/>
        </p:spPr>
        <p:txBody>
          <a:bodyPr/>
          <a:lstStyle/>
          <a:p>
            <a:endParaRPr lang="pt-BR"/>
          </a:p>
        </p:txBody>
      </p:sp>
      <p:sp>
        <p:nvSpPr>
          <p:cNvPr id="5" name="Shape 2"/>
          <p:cNvSpPr/>
          <p:nvPr/>
        </p:nvSpPr>
        <p:spPr>
          <a:xfrm>
            <a:off x="1217414" y="2364819"/>
            <a:ext cx="595313" cy="22860"/>
          </a:xfrm>
          <a:prstGeom prst="roundRect">
            <a:avLst>
              <a:gd name="adj" fmla="val 781396"/>
            </a:avLst>
          </a:prstGeom>
          <a:solidFill>
            <a:srgbClr val="B4CCE3"/>
          </a:solidFill>
          <a:ln/>
        </p:spPr>
        <p:txBody>
          <a:bodyPr/>
          <a:lstStyle/>
          <a:p>
            <a:endParaRPr lang="pt-BR"/>
          </a:p>
        </p:txBody>
      </p:sp>
      <p:sp>
        <p:nvSpPr>
          <p:cNvPr id="6" name="Shape 3"/>
          <p:cNvSpPr/>
          <p:nvPr/>
        </p:nvSpPr>
        <p:spPr>
          <a:xfrm>
            <a:off x="793790" y="2153007"/>
            <a:ext cx="446484" cy="446484"/>
          </a:xfrm>
          <a:prstGeom prst="roundRect">
            <a:avLst>
              <a:gd name="adj" fmla="val 40008"/>
            </a:avLst>
          </a:prstGeom>
          <a:solidFill>
            <a:srgbClr val="CEE6FD"/>
          </a:solidFill>
          <a:ln/>
        </p:spPr>
        <p:txBody>
          <a:bodyPr/>
          <a:lstStyle/>
          <a:p>
            <a:endParaRPr lang="pt-BR"/>
          </a:p>
        </p:txBody>
      </p:sp>
      <p:pic>
        <p:nvPicPr>
          <p:cNvPr id="7" name="Image 1" descr="preencoded.png"/>
          <p:cNvPicPr>
            <a:picLocks noChangeAspect="1"/>
          </p:cNvPicPr>
          <p:nvPr/>
        </p:nvPicPr>
        <p:blipFill>
          <a:blip r:embed="rId4"/>
          <a:stretch>
            <a:fillRect/>
          </a:stretch>
        </p:blipFill>
        <p:spPr>
          <a:xfrm>
            <a:off x="868204" y="2190214"/>
            <a:ext cx="297656" cy="372070"/>
          </a:xfrm>
          <a:prstGeom prst="rect">
            <a:avLst/>
          </a:prstGeom>
        </p:spPr>
      </p:pic>
      <p:sp>
        <p:nvSpPr>
          <p:cNvPr id="8" name="Text 4"/>
          <p:cNvSpPr/>
          <p:nvPr/>
        </p:nvSpPr>
        <p:spPr>
          <a:xfrm>
            <a:off x="2009418" y="222123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Colegiado de Curso</a:t>
            </a:r>
            <a:endParaRPr lang="en-US" sz="1950" dirty="0"/>
          </a:p>
        </p:txBody>
      </p:sp>
      <p:sp>
        <p:nvSpPr>
          <p:cNvPr id="9" name="Text 5"/>
          <p:cNvSpPr/>
          <p:nvPr/>
        </p:nvSpPr>
        <p:spPr>
          <a:xfrm>
            <a:off x="2009418" y="2650450"/>
            <a:ext cx="6340793" cy="127015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Órgão deliberativo composto pelo Coordenador, docentes e representante discente. Reúne-se ordinariamente três vezes por semestre para planejar e acompanhar a implementação dos Projetos Pedagógicos.</a:t>
            </a:r>
            <a:endParaRPr lang="en-US" sz="1550" dirty="0"/>
          </a:p>
        </p:txBody>
      </p:sp>
      <p:sp>
        <p:nvSpPr>
          <p:cNvPr id="10" name="Shape 6"/>
          <p:cNvSpPr/>
          <p:nvPr/>
        </p:nvSpPr>
        <p:spPr>
          <a:xfrm>
            <a:off x="1217414" y="4529257"/>
            <a:ext cx="595313" cy="22860"/>
          </a:xfrm>
          <a:prstGeom prst="roundRect">
            <a:avLst>
              <a:gd name="adj" fmla="val 781396"/>
            </a:avLst>
          </a:prstGeom>
          <a:solidFill>
            <a:srgbClr val="B4CCE3"/>
          </a:solidFill>
          <a:ln/>
        </p:spPr>
        <p:txBody>
          <a:bodyPr/>
          <a:lstStyle/>
          <a:p>
            <a:endParaRPr lang="pt-BR"/>
          </a:p>
        </p:txBody>
      </p:sp>
      <p:sp>
        <p:nvSpPr>
          <p:cNvPr id="11" name="Shape 7"/>
          <p:cNvSpPr/>
          <p:nvPr/>
        </p:nvSpPr>
        <p:spPr>
          <a:xfrm>
            <a:off x="793790" y="4317444"/>
            <a:ext cx="446484" cy="446484"/>
          </a:xfrm>
          <a:prstGeom prst="roundRect">
            <a:avLst>
              <a:gd name="adj" fmla="val 40008"/>
            </a:avLst>
          </a:prstGeom>
          <a:solidFill>
            <a:srgbClr val="CEE6FD"/>
          </a:solidFill>
          <a:ln/>
        </p:spPr>
        <p:txBody>
          <a:bodyPr/>
          <a:lstStyle/>
          <a:p>
            <a:endParaRPr lang="pt-BR"/>
          </a:p>
        </p:txBody>
      </p:sp>
      <p:pic>
        <p:nvPicPr>
          <p:cNvPr id="12" name="Image 2" descr="preencoded.png"/>
          <p:cNvPicPr>
            <a:picLocks noChangeAspect="1"/>
          </p:cNvPicPr>
          <p:nvPr/>
        </p:nvPicPr>
        <p:blipFill>
          <a:blip r:embed="rId5"/>
          <a:stretch>
            <a:fillRect/>
          </a:stretch>
        </p:blipFill>
        <p:spPr>
          <a:xfrm>
            <a:off x="868204" y="4354651"/>
            <a:ext cx="297656" cy="372070"/>
          </a:xfrm>
          <a:prstGeom prst="rect">
            <a:avLst/>
          </a:prstGeom>
        </p:spPr>
      </p:pic>
      <p:sp>
        <p:nvSpPr>
          <p:cNvPr id="13" name="Text 8"/>
          <p:cNvSpPr/>
          <p:nvPr/>
        </p:nvSpPr>
        <p:spPr>
          <a:xfrm>
            <a:off x="2009418" y="4385667"/>
            <a:ext cx="2647236"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Coordenador de Curso</a:t>
            </a:r>
            <a:endParaRPr lang="en-US" sz="1950" dirty="0"/>
          </a:p>
        </p:txBody>
      </p:sp>
      <p:sp>
        <p:nvSpPr>
          <p:cNvPr id="14" name="Text 9"/>
          <p:cNvSpPr/>
          <p:nvPr/>
        </p:nvSpPr>
        <p:spPr>
          <a:xfrm>
            <a:off x="2009418" y="4814888"/>
            <a:ext cx="6340793" cy="95261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Gestor responsável pelo sucesso do curso, designado pelo Diretor Geral. Coordena atividades docentes, preside o Colegiado e o NDE, e representa a Coordenação perante as autoridades.</a:t>
            </a:r>
            <a:endParaRPr lang="en-US" sz="1550" dirty="0"/>
          </a:p>
        </p:txBody>
      </p:sp>
      <p:sp>
        <p:nvSpPr>
          <p:cNvPr id="15" name="Shape 10"/>
          <p:cNvSpPr/>
          <p:nvPr/>
        </p:nvSpPr>
        <p:spPr>
          <a:xfrm>
            <a:off x="1217414" y="6376154"/>
            <a:ext cx="595313" cy="22860"/>
          </a:xfrm>
          <a:prstGeom prst="roundRect">
            <a:avLst>
              <a:gd name="adj" fmla="val 781396"/>
            </a:avLst>
          </a:prstGeom>
          <a:solidFill>
            <a:srgbClr val="B4CCE3"/>
          </a:solidFill>
          <a:ln/>
        </p:spPr>
        <p:txBody>
          <a:bodyPr/>
          <a:lstStyle/>
          <a:p>
            <a:endParaRPr lang="pt-BR"/>
          </a:p>
        </p:txBody>
      </p:sp>
      <p:sp>
        <p:nvSpPr>
          <p:cNvPr id="16" name="Shape 11"/>
          <p:cNvSpPr/>
          <p:nvPr/>
        </p:nvSpPr>
        <p:spPr>
          <a:xfrm>
            <a:off x="793790" y="6164342"/>
            <a:ext cx="446484" cy="446484"/>
          </a:xfrm>
          <a:prstGeom prst="roundRect">
            <a:avLst>
              <a:gd name="adj" fmla="val 40008"/>
            </a:avLst>
          </a:prstGeom>
          <a:solidFill>
            <a:srgbClr val="CEE6FD"/>
          </a:solidFill>
          <a:ln/>
        </p:spPr>
        <p:txBody>
          <a:bodyPr/>
          <a:lstStyle/>
          <a:p>
            <a:endParaRPr lang="pt-BR"/>
          </a:p>
        </p:txBody>
      </p:sp>
      <p:pic>
        <p:nvPicPr>
          <p:cNvPr id="17" name="Image 3" descr="preencoded.png"/>
          <p:cNvPicPr>
            <a:picLocks noChangeAspect="1"/>
          </p:cNvPicPr>
          <p:nvPr/>
        </p:nvPicPr>
        <p:blipFill>
          <a:blip r:embed="rId6"/>
          <a:stretch>
            <a:fillRect/>
          </a:stretch>
        </p:blipFill>
        <p:spPr>
          <a:xfrm>
            <a:off x="868204" y="6201549"/>
            <a:ext cx="297656" cy="372070"/>
          </a:xfrm>
          <a:prstGeom prst="rect">
            <a:avLst/>
          </a:prstGeom>
        </p:spPr>
      </p:pic>
      <p:sp>
        <p:nvSpPr>
          <p:cNvPr id="18" name="Text 12"/>
          <p:cNvSpPr/>
          <p:nvPr/>
        </p:nvSpPr>
        <p:spPr>
          <a:xfrm>
            <a:off x="2009418" y="6232565"/>
            <a:ext cx="4175760"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Núcleo Docente Estruturante (NDE)</a:t>
            </a:r>
            <a:endParaRPr lang="en-US" sz="1950" dirty="0"/>
          </a:p>
        </p:txBody>
      </p:sp>
      <p:sp>
        <p:nvSpPr>
          <p:cNvPr id="19" name="Text 13"/>
          <p:cNvSpPr/>
          <p:nvPr/>
        </p:nvSpPr>
        <p:spPr>
          <a:xfrm>
            <a:off x="2009418" y="6661785"/>
            <a:ext cx="6340793" cy="95261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Órgão consultivo responsável pela concepção e atualização do projeto pedagógico, composto pelo Coordenador e quatro docentes, com 60% tendo titulação stricto sensu.</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735925"/>
            <a:ext cx="8020526"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Organização Didático-Pedagógica</a:t>
            </a:r>
            <a:endParaRPr lang="en-US" sz="3900" dirty="0"/>
          </a:p>
        </p:txBody>
      </p:sp>
      <p:sp>
        <p:nvSpPr>
          <p:cNvPr id="3" name="Text 1"/>
          <p:cNvSpPr/>
          <p:nvPr/>
        </p:nvSpPr>
        <p:spPr>
          <a:xfrm>
            <a:off x="2254091" y="2128718"/>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Ensino</a:t>
            </a:r>
            <a:endParaRPr lang="en-US" sz="1950" dirty="0"/>
          </a:p>
        </p:txBody>
      </p:sp>
      <p:sp>
        <p:nvSpPr>
          <p:cNvPr id="4" name="Text 2"/>
          <p:cNvSpPr/>
          <p:nvPr/>
        </p:nvSpPr>
        <p:spPr>
          <a:xfrm>
            <a:off x="793790" y="2557939"/>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Transmissão de conhecimentos através de metodologias e planos didáticos baseados em diretrizes curriculares</a:t>
            </a:r>
            <a:endParaRPr lang="en-US" sz="1550" dirty="0"/>
          </a:p>
        </p:txBody>
      </p:sp>
      <p:pic>
        <p:nvPicPr>
          <p:cNvPr id="5" name="Image 0" descr="preencoded.png"/>
          <p:cNvPicPr>
            <a:picLocks noChangeAspect="1"/>
          </p:cNvPicPr>
          <p:nvPr/>
        </p:nvPicPr>
        <p:blipFill>
          <a:blip r:embed="rId3"/>
          <a:stretch>
            <a:fillRect/>
          </a:stretch>
        </p:blipFill>
        <p:spPr>
          <a:xfrm>
            <a:off x="5032653" y="1752838"/>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47864" y="2542520"/>
            <a:ext cx="296942" cy="371118"/>
          </a:xfrm>
          <a:prstGeom prst="rect">
            <a:avLst/>
          </a:prstGeom>
        </p:spPr>
      </p:pic>
      <p:sp>
        <p:nvSpPr>
          <p:cNvPr id="7" name="Text 3"/>
          <p:cNvSpPr/>
          <p:nvPr/>
        </p:nvSpPr>
        <p:spPr>
          <a:xfrm>
            <a:off x="9895284" y="212871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Pesquisa</a:t>
            </a:r>
            <a:endParaRPr lang="en-US" sz="1950" dirty="0"/>
          </a:p>
        </p:txBody>
      </p:sp>
      <p:sp>
        <p:nvSpPr>
          <p:cNvPr id="8" name="Text 4"/>
          <p:cNvSpPr/>
          <p:nvPr/>
        </p:nvSpPr>
        <p:spPr>
          <a:xfrm>
            <a:off x="9895284" y="2557939"/>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Aprofundamento da qualidade do ensino e colaboração no processo de capacitação docente</a:t>
            </a:r>
            <a:endParaRPr lang="en-US" sz="1550" dirty="0"/>
          </a:p>
        </p:txBody>
      </p:sp>
      <p:pic>
        <p:nvPicPr>
          <p:cNvPr id="9" name="Image 2" descr="preencoded.png"/>
          <p:cNvPicPr>
            <a:picLocks noChangeAspect="1"/>
          </p:cNvPicPr>
          <p:nvPr/>
        </p:nvPicPr>
        <p:blipFill>
          <a:blip r:embed="rId5"/>
          <a:stretch>
            <a:fillRect/>
          </a:stretch>
        </p:blipFill>
        <p:spPr>
          <a:xfrm>
            <a:off x="5032653" y="1752838"/>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73738" y="2931021"/>
            <a:ext cx="296942" cy="371118"/>
          </a:xfrm>
          <a:prstGeom prst="rect">
            <a:avLst/>
          </a:prstGeom>
        </p:spPr>
      </p:pic>
      <p:sp>
        <p:nvSpPr>
          <p:cNvPr id="11" name="Text 5"/>
          <p:cNvSpPr/>
          <p:nvPr/>
        </p:nvSpPr>
        <p:spPr>
          <a:xfrm>
            <a:off x="9895284" y="455997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Extensão</a:t>
            </a:r>
            <a:endParaRPr lang="en-US" sz="1950" dirty="0"/>
          </a:p>
        </p:txBody>
      </p:sp>
      <p:sp>
        <p:nvSpPr>
          <p:cNvPr id="12" name="Text 6"/>
          <p:cNvSpPr/>
          <p:nvPr/>
        </p:nvSpPr>
        <p:spPr>
          <a:xfrm>
            <a:off x="9895284" y="4989195"/>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Oferta à comunidade das potencialidades científicas, tecnológicas e culturais da instituição</a:t>
            </a:r>
            <a:endParaRPr lang="en-US" sz="1550" dirty="0"/>
          </a:p>
        </p:txBody>
      </p:sp>
      <p:pic>
        <p:nvPicPr>
          <p:cNvPr id="13" name="Image 4" descr="preencoded.png"/>
          <p:cNvPicPr>
            <a:picLocks noChangeAspect="1"/>
          </p:cNvPicPr>
          <p:nvPr/>
        </p:nvPicPr>
        <p:blipFill>
          <a:blip r:embed="rId7"/>
          <a:stretch>
            <a:fillRect/>
          </a:stretch>
        </p:blipFill>
        <p:spPr>
          <a:xfrm>
            <a:off x="5032653" y="1752838"/>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85237" y="5156895"/>
            <a:ext cx="296942" cy="371118"/>
          </a:xfrm>
          <a:prstGeom prst="rect">
            <a:avLst/>
          </a:prstGeom>
        </p:spPr>
      </p:pic>
      <p:sp>
        <p:nvSpPr>
          <p:cNvPr id="15" name="Text 7"/>
          <p:cNvSpPr/>
          <p:nvPr/>
        </p:nvSpPr>
        <p:spPr>
          <a:xfrm>
            <a:off x="2254091" y="4718804"/>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Avaliação</a:t>
            </a:r>
            <a:endParaRPr lang="en-US" sz="1950" dirty="0"/>
          </a:p>
        </p:txBody>
      </p:sp>
      <p:sp>
        <p:nvSpPr>
          <p:cNvPr id="16" name="Text 8"/>
          <p:cNvSpPr/>
          <p:nvPr/>
        </p:nvSpPr>
        <p:spPr>
          <a:xfrm>
            <a:off x="793790" y="5148024"/>
            <a:ext cx="3941207" cy="635079"/>
          </a:xfrm>
          <a:prstGeom prst="rect">
            <a:avLst/>
          </a:prstGeom>
          <a:noFill/>
          <a:ln/>
        </p:spPr>
        <p:txBody>
          <a:bodyPr wrap="square" lIns="0" tIns="0" rIns="0" bIns="0" rtlCol="0" anchor="t"/>
          <a:lstStyle/>
          <a:p>
            <a:pPr marL="0" indent="0" algn="r">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Verificação contínua da aprendizagem e da eficácia dos métodos pedagógicos</a:t>
            </a:r>
            <a:endParaRPr lang="en-US" sz="1550" dirty="0"/>
          </a:p>
        </p:txBody>
      </p:sp>
      <p:pic>
        <p:nvPicPr>
          <p:cNvPr id="17" name="Image 6" descr="preencoded.png"/>
          <p:cNvPicPr>
            <a:picLocks noChangeAspect="1"/>
          </p:cNvPicPr>
          <p:nvPr/>
        </p:nvPicPr>
        <p:blipFill>
          <a:blip r:embed="rId9"/>
          <a:stretch>
            <a:fillRect/>
          </a:stretch>
        </p:blipFill>
        <p:spPr>
          <a:xfrm>
            <a:off x="5032653" y="1752838"/>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59363" y="4768394"/>
            <a:ext cx="296942" cy="371118"/>
          </a:xfrm>
          <a:prstGeom prst="rect">
            <a:avLst/>
          </a:prstGeom>
        </p:spPr>
      </p:pic>
      <p:sp>
        <p:nvSpPr>
          <p:cNvPr id="19" name="Text 9"/>
          <p:cNvSpPr/>
          <p:nvPr/>
        </p:nvSpPr>
        <p:spPr>
          <a:xfrm>
            <a:off x="793790" y="6541056"/>
            <a:ext cx="13042821" cy="952619"/>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O ensino na Faculdade HONPAR é exercido com a finalidade de transmitir conhecimentos aos estudantes, através de metodologias, investigações e planos didáticos, calçados sobre diretrizes curriculares que partem de embasamento em conceitos teóricos e se encadeiam com atividades práticas.</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957"/>
          </a:xfrm>
          <a:prstGeom prst="rect">
            <a:avLst/>
          </a:prstGeom>
        </p:spPr>
      </p:pic>
      <p:sp>
        <p:nvSpPr>
          <p:cNvPr id="3" name="Text 0"/>
          <p:cNvSpPr/>
          <p:nvPr/>
        </p:nvSpPr>
        <p:spPr>
          <a:xfrm>
            <a:off x="6269355" y="538282"/>
            <a:ext cx="5362813" cy="611624"/>
          </a:xfrm>
          <a:prstGeom prst="rect">
            <a:avLst/>
          </a:prstGeom>
          <a:noFill/>
          <a:ln/>
        </p:spPr>
        <p:txBody>
          <a:bodyPr wrap="none" lIns="0" tIns="0" rIns="0" bIns="0" rtlCol="0" anchor="t"/>
          <a:lstStyle/>
          <a:p>
            <a:pPr marL="0" indent="0" algn="l">
              <a:lnSpc>
                <a:spcPts val="4800"/>
              </a:lnSpc>
              <a:buNone/>
            </a:pPr>
            <a:r>
              <a:rPr lang="en-US" sz="3850" dirty="0">
                <a:solidFill>
                  <a:srgbClr val="091C53"/>
                </a:solidFill>
                <a:latin typeface="Instrument Sans Semi Bold" pitchFamily="34" charset="0"/>
                <a:ea typeface="Instrument Sans Semi Bold" pitchFamily="34" charset="-122"/>
                <a:cs typeface="Instrument Sans Semi Bold" pitchFamily="34" charset="-120"/>
              </a:rPr>
              <a:t>Modalidades de Cursos</a:t>
            </a:r>
            <a:endParaRPr lang="en-US" sz="3850" dirty="0"/>
          </a:p>
        </p:txBody>
      </p:sp>
      <p:sp>
        <p:nvSpPr>
          <p:cNvPr id="6" name="Text 2"/>
          <p:cNvSpPr/>
          <p:nvPr/>
        </p:nvSpPr>
        <p:spPr>
          <a:xfrm>
            <a:off x="6269355" y="2177534"/>
            <a:ext cx="2362914" cy="305753"/>
          </a:xfrm>
          <a:prstGeom prst="rect">
            <a:avLst/>
          </a:prstGeom>
          <a:noFill/>
          <a:ln/>
        </p:spPr>
        <p:txBody>
          <a:bodyPr wrap="none" lIns="0" tIns="0" rIns="0" bIns="0" rtlCol="0" anchor="t"/>
          <a:lstStyle/>
          <a:p>
            <a:pPr marL="0" indent="0" algn="l">
              <a:lnSpc>
                <a:spcPts val="2400"/>
              </a:lnSpc>
              <a:buNone/>
            </a:pPr>
            <a:r>
              <a:rPr lang="en-US" sz="1900" dirty="0">
                <a:solidFill>
                  <a:srgbClr val="1E3063"/>
                </a:solidFill>
                <a:latin typeface="Instrument Sans Semi Bold" pitchFamily="34" charset="0"/>
                <a:ea typeface="Instrument Sans Semi Bold" pitchFamily="34" charset="-122"/>
                <a:cs typeface="Instrument Sans Semi Bold" pitchFamily="34" charset="-120"/>
              </a:rPr>
              <a:t>Graduação</a:t>
            </a:r>
            <a:endParaRPr lang="en-US" sz="1900" dirty="0"/>
          </a:p>
        </p:txBody>
      </p:sp>
      <p:sp>
        <p:nvSpPr>
          <p:cNvPr id="7" name="Text 3"/>
          <p:cNvSpPr/>
          <p:nvPr/>
        </p:nvSpPr>
        <p:spPr>
          <a:xfrm>
            <a:off x="6269355" y="2600682"/>
            <a:ext cx="2362914" cy="1878806"/>
          </a:xfrm>
          <a:prstGeom prst="rect">
            <a:avLst/>
          </a:prstGeom>
          <a:noFill/>
          <a:ln/>
        </p:spPr>
        <p:txBody>
          <a:bodyPr wrap="square" lIns="0" tIns="0" rIns="0" bIns="0" rtlCol="0" anchor="t"/>
          <a:lstStyle/>
          <a:p>
            <a:pPr marL="0" indent="0" algn="ctr">
              <a:lnSpc>
                <a:spcPts val="2450"/>
              </a:lnSpc>
              <a:buNone/>
            </a:pPr>
            <a:r>
              <a:rPr lang="en-US" sz="1500" dirty="0">
                <a:solidFill>
                  <a:srgbClr val="1E3063"/>
                </a:solidFill>
                <a:latin typeface="Instrument Sans Medium" pitchFamily="34" charset="0"/>
                <a:ea typeface="Instrument Sans Medium" pitchFamily="34" charset="-122"/>
                <a:cs typeface="Instrument Sans Medium" pitchFamily="34" charset="-120"/>
              </a:rPr>
              <a:t>Formação acadêmica e profissional em nível superior para candidatos que tenham concluído o ensino médio ou equivalente.</a:t>
            </a:r>
            <a:endParaRPr lang="en-US" sz="1500" dirty="0"/>
          </a:p>
        </p:txBody>
      </p:sp>
      <p:pic>
        <p:nvPicPr>
          <p:cNvPr id="8" name="Image 2" descr="preencoded.png"/>
          <p:cNvPicPr>
            <a:picLocks noChangeAspect="1"/>
          </p:cNvPicPr>
          <p:nvPr/>
        </p:nvPicPr>
        <p:blipFill>
          <a:blip r:embed="rId4"/>
          <a:stretch>
            <a:fillRect/>
          </a:stretch>
        </p:blipFill>
        <p:spPr>
          <a:xfrm>
            <a:off x="8876943" y="1443514"/>
            <a:ext cx="489347" cy="489347"/>
          </a:xfrm>
          <a:prstGeom prst="rect">
            <a:avLst/>
          </a:prstGeom>
        </p:spPr>
      </p:pic>
      <p:sp>
        <p:nvSpPr>
          <p:cNvPr id="9" name="Text 4"/>
          <p:cNvSpPr/>
          <p:nvPr/>
        </p:nvSpPr>
        <p:spPr>
          <a:xfrm>
            <a:off x="8876943" y="2177534"/>
            <a:ext cx="2362914" cy="305753"/>
          </a:xfrm>
          <a:prstGeom prst="rect">
            <a:avLst/>
          </a:prstGeom>
          <a:noFill/>
          <a:ln/>
        </p:spPr>
        <p:txBody>
          <a:bodyPr wrap="none" lIns="0" tIns="0" rIns="0" bIns="0" rtlCol="0" anchor="t"/>
          <a:lstStyle/>
          <a:p>
            <a:pPr marL="0" indent="0" algn="l">
              <a:lnSpc>
                <a:spcPts val="2400"/>
              </a:lnSpc>
              <a:buNone/>
            </a:pPr>
            <a:r>
              <a:rPr lang="en-US" sz="1900" dirty="0">
                <a:solidFill>
                  <a:srgbClr val="1E3063"/>
                </a:solidFill>
                <a:latin typeface="Instrument Sans Semi Bold" pitchFamily="34" charset="0"/>
                <a:ea typeface="Instrument Sans Semi Bold" pitchFamily="34" charset="-122"/>
                <a:cs typeface="Instrument Sans Semi Bold" pitchFamily="34" charset="-120"/>
              </a:rPr>
              <a:t>Pós-Graduação</a:t>
            </a:r>
            <a:endParaRPr lang="en-US" sz="1900" dirty="0"/>
          </a:p>
        </p:txBody>
      </p:sp>
      <p:sp>
        <p:nvSpPr>
          <p:cNvPr id="10" name="Text 5"/>
          <p:cNvSpPr/>
          <p:nvPr/>
        </p:nvSpPr>
        <p:spPr>
          <a:xfrm>
            <a:off x="8876943" y="2600682"/>
            <a:ext cx="2362914" cy="1565672"/>
          </a:xfrm>
          <a:prstGeom prst="rect">
            <a:avLst/>
          </a:prstGeom>
          <a:noFill/>
          <a:ln/>
        </p:spPr>
        <p:txBody>
          <a:bodyPr wrap="square" lIns="0" tIns="0" rIns="0" bIns="0" rtlCol="0" anchor="t"/>
          <a:lstStyle/>
          <a:p>
            <a:pPr marL="0" indent="0" algn="ctr">
              <a:lnSpc>
                <a:spcPts val="2450"/>
              </a:lnSpc>
              <a:buNone/>
            </a:pPr>
            <a:r>
              <a:rPr lang="en-US" sz="1500" dirty="0">
                <a:solidFill>
                  <a:srgbClr val="1E3063"/>
                </a:solidFill>
                <a:latin typeface="Instrument Sans Medium" pitchFamily="34" charset="0"/>
                <a:ea typeface="Instrument Sans Medium" pitchFamily="34" charset="-122"/>
                <a:cs typeface="Instrument Sans Medium" pitchFamily="34" charset="-120"/>
              </a:rPr>
              <a:t>Cursos lato sensu, especialização e aperfeiçoamento para candidatos diplomados em cursos de graduação.</a:t>
            </a:r>
            <a:endParaRPr lang="en-US" sz="1500" dirty="0"/>
          </a:p>
        </p:txBody>
      </p:sp>
      <p:pic>
        <p:nvPicPr>
          <p:cNvPr id="11" name="Image 3" descr="preencoded.png"/>
          <p:cNvPicPr>
            <a:picLocks noChangeAspect="1"/>
          </p:cNvPicPr>
          <p:nvPr/>
        </p:nvPicPr>
        <p:blipFill>
          <a:blip r:embed="rId5"/>
          <a:stretch>
            <a:fillRect/>
          </a:stretch>
        </p:blipFill>
        <p:spPr>
          <a:xfrm>
            <a:off x="11484531" y="1443514"/>
            <a:ext cx="489347" cy="489347"/>
          </a:xfrm>
          <a:prstGeom prst="rect">
            <a:avLst/>
          </a:prstGeom>
        </p:spPr>
      </p:pic>
      <p:sp>
        <p:nvSpPr>
          <p:cNvPr id="12" name="Text 6"/>
          <p:cNvSpPr/>
          <p:nvPr/>
        </p:nvSpPr>
        <p:spPr>
          <a:xfrm>
            <a:off x="11484531" y="2177534"/>
            <a:ext cx="2362914" cy="305753"/>
          </a:xfrm>
          <a:prstGeom prst="rect">
            <a:avLst/>
          </a:prstGeom>
          <a:noFill/>
          <a:ln/>
        </p:spPr>
        <p:txBody>
          <a:bodyPr wrap="none" lIns="0" tIns="0" rIns="0" bIns="0" rtlCol="0" anchor="t"/>
          <a:lstStyle/>
          <a:p>
            <a:pPr marL="0" indent="0" algn="l">
              <a:lnSpc>
                <a:spcPts val="2400"/>
              </a:lnSpc>
              <a:buNone/>
            </a:pPr>
            <a:r>
              <a:rPr lang="en-US" sz="1900" dirty="0">
                <a:solidFill>
                  <a:srgbClr val="1E3063"/>
                </a:solidFill>
                <a:latin typeface="Instrument Sans Semi Bold" pitchFamily="34" charset="0"/>
                <a:ea typeface="Instrument Sans Semi Bold" pitchFamily="34" charset="-122"/>
                <a:cs typeface="Instrument Sans Semi Bold" pitchFamily="34" charset="-120"/>
              </a:rPr>
              <a:t>Sequenciais</a:t>
            </a:r>
            <a:endParaRPr lang="en-US" sz="1900" dirty="0"/>
          </a:p>
        </p:txBody>
      </p:sp>
      <p:sp>
        <p:nvSpPr>
          <p:cNvPr id="13" name="Text 7"/>
          <p:cNvSpPr/>
          <p:nvPr/>
        </p:nvSpPr>
        <p:spPr>
          <a:xfrm>
            <a:off x="11484531" y="2600682"/>
            <a:ext cx="2362914" cy="1565672"/>
          </a:xfrm>
          <a:prstGeom prst="rect">
            <a:avLst/>
          </a:prstGeom>
          <a:noFill/>
          <a:ln/>
        </p:spPr>
        <p:txBody>
          <a:bodyPr wrap="square" lIns="0" tIns="0" rIns="0" bIns="0" rtlCol="0" anchor="t"/>
          <a:lstStyle/>
          <a:p>
            <a:pPr marL="0" indent="0" algn="ctr">
              <a:lnSpc>
                <a:spcPts val="2450"/>
              </a:lnSpc>
              <a:buNone/>
            </a:pPr>
            <a:r>
              <a:rPr lang="en-US" sz="1500" dirty="0">
                <a:solidFill>
                  <a:srgbClr val="1E3063"/>
                </a:solidFill>
                <a:latin typeface="Instrument Sans Medium" pitchFamily="34" charset="0"/>
                <a:ea typeface="Instrument Sans Medium" pitchFamily="34" charset="-122"/>
                <a:cs typeface="Instrument Sans Medium" pitchFamily="34" charset="-120"/>
              </a:rPr>
              <a:t>Formação específica em diferentes campos do saber para candidatos que atendam aos requisitos estabelecidos.</a:t>
            </a:r>
            <a:endParaRPr lang="en-US" sz="1500" dirty="0"/>
          </a:p>
        </p:txBody>
      </p:sp>
      <p:pic>
        <p:nvPicPr>
          <p:cNvPr id="14" name="Image 4" descr="preencoded.png"/>
          <p:cNvPicPr>
            <a:picLocks noChangeAspect="1"/>
          </p:cNvPicPr>
          <p:nvPr/>
        </p:nvPicPr>
        <p:blipFill>
          <a:blip r:embed="rId6"/>
          <a:stretch>
            <a:fillRect/>
          </a:stretch>
        </p:blipFill>
        <p:spPr>
          <a:xfrm>
            <a:off x="6269355" y="4968835"/>
            <a:ext cx="489347" cy="489347"/>
          </a:xfrm>
          <a:prstGeom prst="rect">
            <a:avLst/>
          </a:prstGeom>
        </p:spPr>
      </p:pic>
      <p:sp>
        <p:nvSpPr>
          <p:cNvPr id="15" name="Text 8"/>
          <p:cNvSpPr/>
          <p:nvPr/>
        </p:nvSpPr>
        <p:spPr>
          <a:xfrm>
            <a:off x="6269355" y="5702856"/>
            <a:ext cx="2362914" cy="305753"/>
          </a:xfrm>
          <a:prstGeom prst="rect">
            <a:avLst/>
          </a:prstGeom>
          <a:noFill/>
          <a:ln/>
        </p:spPr>
        <p:txBody>
          <a:bodyPr wrap="none" lIns="0" tIns="0" rIns="0" bIns="0" rtlCol="0" anchor="t"/>
          <a:lstStyle/>
          <a:p>
            <a:pPr marL="0" indent="0" algn="l">
              <a:lnSpc>
                <a:spcPts val="2400"/>
              </a:lnSpc>
              <a:buNone/>
            </a:pPr>
            <a:r>
              <a:rPr lang="en-US" sz="1900" dirty="0">
                <a:solidFill>
                  <a:srgbClr val="1E3063"/>
                </a:solidFill>
                <a:latin typeface="Instrument Sans Semi Bold" pitchFamily="34" charset="0"/>
                <a:ea typeface="Instrument Sans Semi Bold" pitchFamily="34" charset="-122"/>
                <a:cs typeface="Instrument Sans Semi Bold" pitchFamily="34" charset="-120"/>
              </a:rPr>
              <a:t>Extensão</a:t>
            </a:r>
            <a:endParaRPr lang="en-US" sz="1900" dirty="0"/>
          </a:p>
        </p:txBody>
      </p:sp>
      <p:sp>
        <p:nvSpPr>
          <p:cNvPr id="16" name="Text 9"/>
          <p:cNvSpPr/>
          <p:nvPr/>
        </p:nvSpPr>
        <p:spPr>
          <a:xfrm>
            <a:off x="6269355" y="6126004"/>
            <a:ext cx="2362914" cy="1565672"/>
          </a:xfrm>
          <a:prstGeom prst="rect">
            <a:avLst/>
          </a:prstGeom>
          <a:noFill/>
          <a:ln/>
        </p:spPr>
        <p:txBody>
          <a:bodyPr wrap="square" lIns="0" tIns="0" rIns="0" bIns="0" rtlCol="0" anchor="t"/>
          <a:lstStyle/>
          <a:p>
            <a:pPr marL="0" indent="0" algn="ctr">
              <a:lnSpc>
                <a:spcPts val="2450"/>
              </a:lnSpc>
              <a:buNone/>
            </a:pPr>
            <a:r>
              <a:rPr lang="en-US" sz="1500" dirty="0">
                <a:solidFill>
                  <a:srgbClr val="1E3063"/>
                </a:solidFill>
                <a:latin typeface="Instrument Sans Medium" pitchFamily="34" charset="0"/>
                <a:ea typeface="Instrument Sans Medium" pitchFamily="34" charset="-122"/>
                <a:cs typeface="Instrument Sans Medium" pitchFamily="34" charset="-120"/>
              </a:rPr>
              <a:t>Educação continuada e atualização cultural aberta a candidatos que atendam aos requisitos específicos.</a:t>
            </a:r>
            <a:endParaRPr lang="en-US" sz="1500" dirty="0"/>
          </a:p>
        </p:txBody>
      </p:sp>
      <p:pic>
        <p:nvPicPr>
          <p:cNvPr id="17" name="Image 2" descr="preencoded.png">
            <a:extLst>
              <a:ext uri="{FF2B5EF4-FFF2-40B4-BE49-F238E27FC236}">
                <a16:creationId xmlns:a16="http://schemas.microsoft.com/office/drawing/2014/main" id="{1957C3E5-5545-F4CE-5713-7AE1A61518D5}"/>
              </a:ext>
            </a:extLst>
          </p:cNvPr>
          <p:cNvPicPr>
            <a:picLocks noChangeAspect="1"/>
          </p:cNvPicPr>
          <p:nvPr/>
        </p:nvPicPr>
        <p:blipFill>
          <a:blip r:embed="rId4"/>
          <a:stretch>
            <a:fillRect/>
          </a:stretch>
        </p:blipFill>
        <p:spPr>
          <a:xfrm>
            <a:off x="6514285" y="1503303"/>
            <a:ext cx="489347" cy="48934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71512"/>
          </a:xfrm>
          <a:prstGeom prst="rect">
            <a:avLst/>
          </a:prstGeom>
        </p:spPr>
      </p:pic>
      <p:sp>
        <p:nvSpPr>
          <p:cNvPr id="3" name="Text 0"/>
          <p:cNvSpPr/>
          <p:nvPr/>
        </p:nvSpPr>
        <p:spPr>
          <a:xfrm>
            <a:off x="783669" y="2989659"/>
            <a:ext cx="6995517" cy="612219"/>
          </a:xfrm>
          <a:prstGeom prst="rect">
            <a:avLst/>
          </a:prstGeom>
          <a:noFill/>
          <a:ln/>
        </p:spPr>
        <p:txBody>
          <a:bodyPr wrap="none" lIns="0" tIns="0" rIns="0" bIns="0" rtlCol="0" anchor="t"/>
          <a:lstStyle/>
          <a:p>
            <a:pPr marL="0" indent="0" algn="l">
              <a:lnSpc>
                <a:spcPts val="4800"/>
              </a:lnSpc>
              <a:buNone/>
            </a:pPr>
            <a:r>
              <a:rPr lang="en-US" sz="3850" dirty="0">
                <a:solidFill>
                  <a:srgbClr val="091C53"/>
                </a:solidFill>
                <a:latin typeface="Instrument Sans Semi Bold" pitchFamily="34" charset="0"/>
                <a:ea typeface="Instrument Sans Semi Bold" pitchFamily="34" charset="-122"/>
                <a:cs typeface="Instrument Sans Semi Bold" pitchFamily="34" charset="-120"/>
              </a:rPr>
              <a:t>Processo Seletivo e Matrículas</a:t>
            </a:r>
            <a:endParaRPr lang="en-US" sz="3850" dirty="0"/>
          </a:p>
        </p:txBody>
      </p:sp>
      <p:sp>
        <p:nvSpPr>
          <p:cNvPr id="4" name="Shape 1"/>
          <p:cNvSpPr/>
          <p:nvPr/>
        </p:nvSpPr>
        <p:spPr>
          <a:xfrm>
            <a:off x="783669" y="4483418"/>
            <a:ext cx="4256365" cy="195858"/>
          </a:xfrm>
          <a:prstGeom prst="roundRect">
            <a:avLst>
              <a:gd name="adj" fmla="val 90035"/>
            </a:avLst>
          </a:prstGeom>
          <a:solidFill>
            <a:srgbClr val="CEE6FD"/>
          </a:solidFill>
          <a:ln/>
        </p:spPr>
        <p:txBody>
          <a:bodyPr/>
          <a:lstStyle/>
          <a:p>
            <a:endParaRPr lang="pt-BR"/>
          </a:p>
        </p:txBody>
      </p:sp>
      <p:sp>
        <p:nvSpPr>
          <p:cNvPr id="5" name="Text 2"/>
          <p:cNvSpPr/>
          <p:nvPr/>
        </p:nvSpPr>
        <p:spPr>
          <a:xfrm>
            <a:off x="979527" y="4875133"/>
            <a:ext cx="2449116" cy="306110"/>
          </a:xfrm>
          <a:prstGeom prst="rect">
            <a:avLst/>
          </a:prstGeom>
          <a:noFill/>
          <a:ln/>
        </p:spPr>
        <p:txBody>
          <a:bodyPr wrap="none" lIns="0" tIns="0" rIns="0" bIns="0" rtlCol="0" anchor="t"/>
          <a:lstStyle/>
          <a:p>
            <a:pPr marL="0" indent="0" algn="l">
              <a:lnSpc>
                <a:spcPts val="2400"/>
              </a:lnSpc>
              <a:buNone/>
            </a:pPr>
            <a:r>
              <a:rPr lang="en-US" sz="1900" dirty="0">
                <a:solidFill>
                  <a:srgbClr val="1E3063"/>
                </a:solidFill>
                <a:latin typeface="Instrument Sans Semi Bold" pitchFamily="34" charset="0"/>
                <a:ea typeface="Instrument Sans Semi Bold" pitchFamily="34" charset="-122"/>
                <a:cs typeface="Instrument Sans Semi Bold" pitchFamily="34" charset="-120"/>
              </a:rPr>
              <a:t>Processo Seletivo</a:t>
            </a:r>
            <a:endParaRPr lang="en-US" sz="1900" dirty="0"/>
          </a:p>
        </p:txBody>
      </p:sp>
      <p:sp>
        <p:nvSpPr>
          <p:cNvPr id="6" name="Text 3"/>
          <p:cNvSpPr/>
          <p:nvPr/>
        </p:nvSpPr>
        <p:spPr>
          <a:xfrm>
            <a:off x="979527" y="5298758"/>
            <a:ext cx="3864650" cy="2194441"/>
          </a:xfrm>
          <a:prstGeom prst="rect">
            <a:avLst/>
          </a:prstGeom>
          <a:noFill/>
          <a:ln/>
        </p:spPr>
        <p:txBody>
          <a:bodyPr wrap="square" lIns="0" tIns="0" rIns="0" bIns="0" rtlCol="0" anchor="t"/>
          <a:lstStyle/>
          <a:p>
            <a:pPr marL="0" indent="0" algn="just">
              <a:lnSpc>
                <a:spcPts val="2450"/>
              </a:lnSpc>
              <a:buNone/>
            </a:pPr>
            <a:r>
              <a:rPr lang="en-US" sz="1500" dirty="0">
                <a:solidFill>
                  <a:srgbClr val="1E3063"/>
                </a:solidFill>
                <a:latin typeface="Instrument Sans Medium" pitchFamily="34" charset="0"/>
                <a:ea typeface="Instrument Sans Medium" pitchFamily="34" charset="-122"/>
                <a:cs typeface="Instrument Sans Medium" pitchFamily="34" charset="-120"/>
              </a:rPr>
              <a:t>A admissão aos cursos é realizada por meio de processo seletivo próprio, com critérios e normas definidos pelo Conselho Superior. O processo pode incluir provas escritas, redações, análise de históricos escolares ou aproveitamento em Exames Nacionais.</a:t>
            </a:r>
            <a:endParaRPr lang="en-US" sz="1500" dirty="0"/>
          </a:p>
        </p:txBody>
      </p:sp>
      <p:sp>
        <p:nvSpPr>
          <p:cNvPr id="7" name="Shape 4"/>
          <p:cNvSpPr/>
          <p:nvPr/>
        </p:nvSpPr>
        <p:spPr>
          <a:xfrm>
            <a:off x="5186958" y="4189571"/>
            <a:ext cx="4256365" cy="195858"/>
          </a:xfrm>
          <a:prstGeom prst="roundRect">
            <a:avLst>
              <a:gd name="adj" fmla="val 90035"/>
            </a:avLst>
          </a:prstGeom>
          <a:solidFill>
            <a:srgbClr val="CEE6FD"/>
          </a:solidFill>
          <a:ln/>
        </p:spPr>
        <p:txBody>
          <a:bodyPr/>
          <a:lstStyle/>
          <a:p>
            <a:endParaRPr lang="pt-BR"/>
          </a:p>
        </p:txBody>
      </p:sp>
      <p:sp>
        <p:nvSpPr>
          <p:cNvPr id="8" name="Text 5"/>
          <p:cNvSpPr/>
          <p:nvPr/>
        </p:nvSpPr>
        <p:spPr>
          <a:xfrm>
            <a:off x="5382816" y="4581287"/>
            <a:ext cx="2449116" cy="306110"/>
          </a:xfrm>
          <a:prstGeom prst="rect">
            <a:avLst/>
          </a:prstGeom>
          <a:noFill/>
          <a:ln/>
        </p:spPr>
        <p:txBody>
          <a:bodyPr wrap="none" lIns="0" tIns="0" rIns="0" bIns="0" rtlCol="0" anchor="t"/>
          <a:lstStyle/>
          <a:p>
            <a:pPr marL="0" indent="0" algn="l">
              <a:lnSpc>
                <a:spcPts val="2400"/>
              </a:lnSpc>
              <a:buNone/>
            </a:pPr>
            <a:r>
              <a:rPr lang="en-US" sz="1900" dirty="0">
                <a:solidFill>
                  <a:srgbClr val="1E3063"/>
                </a:solidFill>
                <a:latin typeface="Instrument Sans Semi Bold" pitchFamily="34" charset="0"/>
                <a:ea typeface="Instrument Sans Semi Bold" pitchFamily="34" charset="-122"/>
                <a:cs typeface="Instrument Sans Semi Bold" pitchFamily="34" charset="-120"/>
              </a:rPr>
              <a:t>Matrícula Inicial</a:t>
            </a:r>
            <a:endParaRPr lang="en-US" sz="1900" dirty="0"/>
          </a:p>
        </p:txBody>
      </p:sp>
      <p:sp>
        <p:nvSpPr>
          <p:cNvPr id="9" name="Text 6"/>
          <p:cNvSpPr/>
          <p:nvPr/>
        </p:nvSpPr>
        <p:spPr>
          <a:xfrm>
            <a:off x="5382816" y="5004911"/>
            <a:ext cx="3864650" cy="2194441"/>
          </a:xfrm>
          <a:prstGeom prst="rect">
            <a:avLst/>
          </a:prstGeom>
          <a:noFill/>
          <a:ln/>
        </p:spPr>
        <p:txBody>
          <a:bodyPr wrap="square" lIns="0" tIns="0" rIns="0" bIns="0" rtlCol="0" anchor="t"/>
          <a:lstStyle/>
          <a:p>
            <a:pPr marL="0" indent="0" algn="just">
              <a:lnSpc>
                <a:spcPts val="2450"/>
              </a:lnSpc>
              <a:buNone/>
            </a:pPr>
            <a:r>
              <a:rPr lang="en-US" sz="1500" dirty="0">
                <a:solidFill>
                  <a:srgbClr val="1E3063"/>
                </a:solidFill>
                <a:latin typeface="Instrument Sans Medium" pitchFamily="34" charset="0"/>
                <a:ea typeface="Instrument Sans Medium" pitchFamily="34" charset="-122"/>
                <a:cs typeface="Instrument Sans Medium" pitchFamily="34" charset="-120"/>
              </a:rPr>
              <a:t>Os candidatos selecionados devem requerer matrícula para o primeiro semestre nos prazos previstos no calendário escolar, apresentando documentação completa. A matrícula só se completa com o recolhimento da primeira parcela da semestralidade.</a:t>
            </a:r>
            <a:endParaRPr lang="en-US" sz="1500" dirty="0"/>
          </a:p>
        </p:txBody>
      </p:sp>
      <p:sp>
        <p:nvSpPr>
          <p:cNvPr id="10" name="Shape 7"/>
          <p:cNvSpPr/>
          <p:nvPr/>
        </p:nvSpPr>
        <p:spPr>
          <a:xfrm>
            <a:off x="9590246" y="3895725"/>
            <a:ext cx="4256365" cy="195858"/>
          </a:xfrm>
          <a:prstGeom prst="roundRect">
            <a:avLst>
              <a:gd name="adj" fmla="val 90035"/>
            </a:avLst>
          </a:prstGeom>
          <a:solidFill>
            <a:srgbClr val="CEE6FD"/>
          </a:solidFill>
          <a:ln/>
        </p:spPr>
        <p:txBody>
          <a:bodyPr/>
          <a:lstStyle/>
          <a:p>
            <a:endParaRPr lang="pt-BR"/>
          </a:p>
        </p:txBody>
      </p:sp>
      <p:sp>
        <p:nvSpPr>
          <p:cNvPr id="11" name="Text 8"/>
          <p:cNvSpPr/>
          <p:nvPr/>
        </p:nvSpPr>
        <p:spPr>
          <a:xfrm>
            <a:off x="9786104" y="4287441"/>
            <a:ext cx="3035260" cy="306110"/>
          </a:xfrm>
          <a:prstGeom prst="rect">
            <a:avLst/>
          </a:prstGeom>
          <a:noFill/>
          <a:ln/>
        </p:spPr>
        <p:txBody>
          <a:bodyPr wrap="none" lIns="0" tIns="0" rIns="0" bIns="0" rtlCol="0" anchor="t"/>
          <a:lstStyle/>
          <a:p>
            <a:pPr marL="0" indent="0" algn="l">
              <a:lnSpc>
                <a:spcPts val="2400"/>
              </a:lnSpc>
              <a:buNone/>
            </a:pPr>
            <a:r>
              <a:rPr lang="en-US" sz="1900" dirty="0">
                <a:solidFill>
                  <a:srgbClr val="1E3063"/>
                </a:solidFill>
                <a:latin typeface="Instrument Sans Semi Bold" pitchFamily="34" charset="0"/>
                <a:ea typeface="Instrument Sans Semi Bold" pitchFamily="34" charset="-122"/>
                <a:cs typeface="Instrument Sans Semi Bold" pitchFamily="34" charset="-120"/>
              </a:rPr>
              <a:t>Renovação e Trancamento</a:t>
            </a:r>
            <a:endParaRPr lang="en-US" sz="1900" dirty="0"/>
          </a:p>
        </p:txBody>
      </p:sp>
      <p:sp>
        <p:nvSpPr>
          <p:cNvPr id="12" name="Text 9"/>
          <p:cNvSpPr/>
          <p:nvPr/>
        </p:nvSpPr>
        <p:spPr>
          <a:xfrm>
            <a:off x="9786104" y="4711065"/>
            <a:ext cx="3864650" cy="2194441"/>
          </a:xfrm>
          <a:prstGeom prst="rect">
            <a:avLst/>
          </a:prstGeom>
          <a:noFill/>
          <a:ln/>
        </p:spPr>
        <p:txBody>
          <a:bodyPr wrap="square" lIns="0" tIns="0" rIns="0" bIns="0" rtlCol="0" anchor="t"/>
          <a:lstStyle/>
          <a:p>
            <a:pPr marL="0" indent="0" algn="just">
              <a:lnSpc>
                <a:spcPts val="2450"/>
              </a:lnSpc>
              <a:buNone/>
            </a:pPr>
            <a:r>
              <a:rPr lang="en-US" sz="1500" dirty="0">
                <a:solidFill>
                  <a:srgbClr val="1E3063"/>
                </a:solidFill>
                <a:latin typeface="Instrument Sans Medium" pitchFamily="34" charset="0"/>
                <a:ea typeface="Instrument Sans Medium" pitchFamily="34" charset="-122"/>
                <a:cs typeface="Instrument Sans Medium" pitchFamily="34" charset="-120"/>
              </a:rPr>
              <a:t>A matrícula deve ser renovada semestralmente, podendo o aluno solicitar trancamento a qualquer época. O requerimento de destrancamento obedece ao calendário escolar, com reaproveitamento das disciplinas já cursadas.</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399699"/>
            <a:ext cx="7068979"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Avaliação e Regime Disciplinar</a:t>
            </a:r>
            <a:endParaRPr lang="en-US" sz="3900" dirty="0"/>
          </a:p>
        </p:txBody>
      </p:sp>
      <p:sp>
        <p:nvSpPr>
          <p:cNvPr id="4" name="Text 1"/>
          <p:cNvSpPr/>
          <p:nvPr/>
        </p:nvSpPr>
        <p:spPr>
          <a:xfrm>
            <a:off x="793790" y="2416612"/>
            <a:ext cx="2353389" cy="654963"/>
          </a:xfrm>
          <a:prstGeom prst="rect">
            <a:avLst/>
          </a:prstGeom>
          <a:noFill/>
          <a:ln/>
        </p:spPr>
        <p:txBody>
          <a:bodyPr wrap="none" lIns="0" tIns="0" rIns="0" bIns="0" rtlCol="0" anchor="t"/>
          <a:lstStyle/>
          <a:p>
            <a:pPr marL="0" indent="0" algn="ctr">
              <a:lnSpc>
                <a:spcPts val="5150"/>
              </a:lnSpc>
              <a:buNone/>
            </a:pPr>
            <a:r>
              <a:rPr lang="en-US" sz="5150" dirty="0">
                <a:solidFill>
                  <a:srgbClr val="1E3063"/>
                </a:solidFill>
                <a:latin typeface="Instrument Sans Semi Bold" pitchFamily="34" charset="0"/>
                <a:ea typeface="Instrument Sans Semi Bold" pitchFamily="34" charset="-122"/>
                <a:cs typeface="Instrument Sans Semi Bold" pitchFamily="34" charset="-120"/>
              </a:rPr>
              <a:t>75%</a:t>
            </a:r>
            <a:endParaRPr lang="en-US" sz="5150" dirty="0"/>
          </a:p>
        </p:txBody>
      </p:sp>
      <p:sp>
        <p:nvSpPr>
          <p:cNvPr id="5" name="Text 2"/>
          <p:cNvSpPr/>
          <p:nvPr/>
        </p:nvSpPr>
        <p:spPr>
          <a:xfrm>
            <a:off x="793790" y="3319582"/>
            <a:ext cx="2353389" cy="310158"/>
          </a:xfrm>
          <a:prstGeom prst="rect">
            <a:avLst/>
          </a:prstGeom>
          <a:noFill/>
          <a:ln/>
        </p:spPr>
        <p:txBody>
          <a:bodyPr wrap="none" lIns="0" tIns="0" rIns="0" bIns="0" rtlCol="0" anchor="t"/>
          <a:lstStyle/>
          <a:p>
            <a:pPr marL="0" indent="0" algn="ctr">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Frequência Mínima</a:t>
            </a:r>
            <a:endParaRPr lang="en-US" sz="1950" dirty="0"/>
          </a:p>
        </p:txBody>
      </p:sp>
      <p:sp>
        <p:nvSpPr>
          <p:cNvPr id="6" name="Text 3"/>
          <p:cNvSpPr/>
          <p:nvPr/>
        </p:nvSpPr>
        <p:spPr>
          <a:xfrm>
            <a:off x="793790" y="3748802"/>
            <a:ext cx="2353389" cy="952619"/>
          </a:xfrm>
          <a:prstGeom prst="rect">
            <a:avLst/>
          </a:prstGeom>
          <a:noFill/>
          <a:ln/>
        </p:spPr>
        <p:txBody>
          <a:bodyPr wrap="square" lIns="0" tIns="0" rIns="0" bIns="0" rtlCol="0" anchor="t"/>
          <a:lstStyle/>
          <a:p>
            <a:pPr marL="0" indent="0" algn="ctr">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Percentual de presença exigido para aprovação em cada disciplina</a:t>
            </a:r>
            <a:endParaRPr lang="en-US" sz="1550" dirty="0"/>
          </a:p>
        </p:txBody>
      </p:sp>
      <p:sp>
        <p:nvSpPr>
          <p:cNvPr id="7" name="Text 4"/>
          <p:cNvSpPr/>
          <p:nvPr/>
        </p:nvSpPr>
        <p:spPr>
          <a:xfrm>
            <a:off x="3395186" y="2416612"/>
            <a:ext cx="2353508" cy="654963"/>
          </a:xfrm>
          <a:prstGeom prst="rect">
            <a:avLst/>
          </a:prstGeom>
          <a:noFill/>
          <a:ln/>
        </p:spPr>
        <p:txBody>
          <a:bodyPr wrap="none" lIns="0" tIns="0" rIns="0" bIns="0" rtlCol="0" anchor="t"/>
          <a:lstStyle/>
          <a:p>
            <a:pPr marL="0" indent="0" algn="ctr">
              <a:lnSpc>
                <a:spcPts val="5150"/>
              </a:lnSpc>
              <a:buNone/>
            </a:pPr>
            <a:r>
              <a:rPr lang="en-US" sz="5150" dirty="0">
                <a:solidFill>
                  <a:srgbClr val="1E3063"/>
                </a:solidFill>
                <a:latin typeface="Instrument Sans Semi Bold" pitchFamily="34" charset="0"/>
                <a:ea typeface="Instrument Sans Semi Bold" pitchFamily="34" charset="-122"/>
                <a:cs typeface="Instrument Sans Semi Bold" pitchFamily="34" charset="-120"/>
              </a:rPr>
              <a:t>4.0</a:t>
            </a:r>
            <a:endParaRPr lang="en-US" sz="5150" dirty="0"/>
          </a:p>
        </p:txBody>
      </p:sp>
      <p:sp>
        <p:nvSpPr>
          <p:cNvPr id="8" name="Text 5"/>
          <p:cNvSpPr/>
          <p:nvPr/>
        </p:nvSpPr>
        <p:spPr>
          <a:xfrm>
            <a:off x="3395186" y="3319582"/>
            <a:ext cx="2353508" cy="310158"/>
          </a:xfrm>
          <a:prstGeom prst="rect">
            <a:avLst/>
          </a:prstGeom>
          <a:noFill/>
          <a:ln/>
        </p:spPr>
        <p:txBody>
          <a:bodyPr wrap="none" lIns="0" tIns="0" rIns="0" bIns="0" rtlCol="0" anchor="t"/>
          <a:lstStyle/>
          <a:p>
            <a:pPr marL="0" indent="0" algn="ctr">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Média Mínima</a:t>
            </a:r>
            <a:endParaRPr lang="en-US" sz="1950" dirty="0"/>
          </a:p>
        </p:txBody>
      </p:sp>
      <p:sp>
        <p:nvSpPr>
          <p:cNvPr id="9" name="Text 6"/>
          <p:cNvSpPr/>
          <p:nvPr/>
        </p:nvSpPr>
        <p:spPr>
          <a:xfrm>
            <a:off x="3395186" y="3748802"/>
            <a:ext cx="2353508" cy="1270159"/>
          </a:xfrm>
          <a:prstGeom prst="rect">
            <a:avLst/>
          </a:prstGeom>
          <a:noFill/>
          <a:ln/>
        </p:spPr>
        <p:txBody>
          <a:bodyPr wrap="square" lIns="0" tIns="0" rIns="0" bIns="0" rtlCol="0" anchor="t"/>
          <a:lstStyle/>
          <a:p>
            <a:pPr marL="0" indent="0" algn="ctr">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Nota abaixo da qual o aluno está automaticamente reprovado</a:t>
            </a:r>
            <a:endParaRPr lang="en-US" sz="1550" dirty="0"/>
          </a:p>
        </p:txBody>
      </p:sp>
      <p:sp>
        <p:nvSpPr>
          <p:cNvPr id="10" name="Text 7"/>
          <p:cNvSpPr/>
          <p:nvPr/>
        </p:nvSpPr>
        <p:spPr>
          <a:xfrm>
            <a:off x="5996702" y="2416612"/>
            <a:ext cx="2353389" cy="654963"/>
          </a:xfrm>
          <a:prstGeom prst="rect">
            <a:avLst/>
          </a:prstGeom>
          <a:noFill/>
          <a:ln/>
        </p:spPr>
        <p:txBody>
          <a:bodyPr wrap="none" lIns="0" tIns="0" rIns="0" bIns="0" rtlCol="0" anchor="t"/>
          <a:lstStyle/>
          <a:p>
            <a:pPr marL="0" indent="0" algn="ctr">
              <a:lnSpc>
                <a:spcPts val="5150"/>
              </a:lnSpc>
              <a:buNone/>
            </a:pPr>
            <a:r>
              <a:rPr lang="en-US" sz="5150" dirty="0">
                <a:solidFill>
                  <a:srgbClr val="1E3063"/>
                </a:solidFill>
                <a:latin typeface="Instrument Sans Semi Bold" pitchFamily="34" charset="0"/>
                <a:ea typeface="Instrument Sans Semi Bold" pitchFamily="34" charset="-122"/>
                <a:cs typeface="Instrument Sans Semi Bold" pitchFamily="34" charset="-120"/>
              </a:rPr>
              <a:t>100</a:t>
            </a:r>
            <a:endParaRPr lang="en-US" sz="5150" dirty="0"/>
          </a:p>
        </p:txBody>
      </p:sp>
      <p:sp>
        <p:nvSpPr>
          <p:cNvPr id="11" name="Text 8"/>
          <p:cNvSpPr/>
          <p:nvPr/>
        </p:nvSpPr>
        <p:spPr>
          <a:xfrm>
            <a:off x="5996702" y="3319582"/>
            <a:ext cx="2353389" cy="310158"/>
          </a:xfrm>
          <a:prstGeom prst="rect">
            <a:avLst/>
          </a:prstGeom>
          <a:noFill/>
          <a:ln/>
        </p:spPr>
        <p:txBody>
          <a:bodyPr wrap="none" lIns="0" tIns="0" rIns="0" bIns="0" rtlCol="0" anchor="t"/>
          <a:lstStyle/>
          <a:p>
            <a:pPr marL="0" indent="0" algn="ctr">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Dias Letivos</a:t>
            </a:r>
            <a:endParaRPr lang="en-US" sz="1950" dirty="0"/>
          </a:p>
        </p:txBody>
      </p:sp>
      <p:sp>
        <p:nvSpPr>
          <p:cNvPr id="12" name="Text 9"/>
          <p:cNvSpPr/>
          <p:nvPr/>
        </p:nvSpPr>
        <p:spPr>
          <a:xfrm>
            <a:off x="5996702" y="3748802"/>
            <a:ext cx="2353389" cy="952619"/>
          </a:xfrm>
          <a:prstGeom prst="rect">
            <a:avLst/>
          </a:prstGeom>
          <a:noFill/>
          <a:ln/>
        </p:spPr>
        <p:txBody>
          <a:bodyPr wrap="square" lIns="0" tIns="0" rIns="0" bIns="0" rtlCol="0" anchor="t"/>
          <a:lstStyle/>
          <a:p>
            <a:pPr marL="0" indent="0" algn="ctr">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Duração mínima de cada semestre letivo, conforme legislação</a:t>
            </a:r>
            <a:endParaRPr lang="en-US" sz="1550" dirty="0"/>
          </a:p>
        </p:txBody>
      </p:sp>
      <p:sp>
        <p:nvSpPr>
          <p:cNvPr id="13" name="Text 10"/>
          <p:cNvSpPr/>
          <p:nvPr/>
        </p:nvSpPr>
        <p:spPr>
          <a:xfrm>
            <a:off x="793790" y="5242203"/>
            <a:ext cx="7556421" cy="1587698"/>
          </a:xfrm>
          <a:prstGeom prst="rect">
            <a:avLst/>
          </a:prstGeom>
          <a:noFill/>
          <a:ln/>
        </p:spPr>
        <p:txBody>
          <a:bodyPr wrap="square" lIns="0" tIns="0" rIns="0" bIns="0" rtlCol="0" anchor="t"/>
          <a:lstStyle/>
          <a:p>
            <a:pPr marL="0" indent="0" algn="just">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A avaliação de aprendizagem engloba a assiduidade e a verificação do aproveitamento escolar, ambas eliminatórias. Entende-se por verificação de aprendizagem a avaliação correspondente ao grau de conhecimentos assimilados e da capacidade do aluno de responder à aplicação de trabalhos escolares, compreendendo provas, trabalhos práticos e demais atividades.</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29615" y="501610"/>
            <a:ext cx="7250192" cy="570071"/>
          </a:xfrm>
          <a:prstGeom prst="rect">
            <a:avLst/>
          </a:prstGeom>
          <a:noFill/>
          <a:ln/>
        </p:spPr>
        <p:txBody>
          <a:bodyPr wrap="none" lIns="0" tIns="0" rIns="0" bIns="0" rtlCol="0" anchor="t"/>
          <a:lstStyle/>
          <a:p>
            <a:pPr marL="0" indent="0" algn="l">
              <a:lnSpc>
                <a:spcPts val="4450"/>
              </a:lnSpc>
              <a:buNone/>
            </a:pPr>
            <a:r>
              <a:rPr lang="en-US" sz="3550" dirty="0">
                <a:solidFill>
                  <a:srgbClr val="091C53"/>
                </a:solidFill>
                <a:latin typeface="Instrument Sans Semi Bold" pitchFamily="34" charset="0"/>
                <a:ea typeface="Instrument Sans Semi Bold" pitchFamily="34" charset="-122"/>
                <a:cs typeface="Instrument Sans Semi Bold" pitchFamily="34" charset="-120"/>
              </a:rPr>
              <a:t>Disposições Finais e Certificações</a:t>
            </a:r>
            <a:endParaRPr lang="en-US" sz="3550" dirty="0"/>
          </a:p>
        </p:txBody>
      </p:sp>
      <p:pic>
        <p:nvPicPr>
          <p:cNvPr id="3" name="Image 0" descr="preencoded.png"/>
          <p:cNvPicPr>
            <a:picLocks noChangeAspect="1"/>
          </p:cNvPicPr>
          <p:nvPr/>
        </p:nvPicPr>
        <p:blipFill>
          <a:blip r:embed="rId3"/>
          <a:stretch>
            <a:fillRect/>
          </a:stretch>
        </p:blipFill>
        <p:spPr>
          <a:xfrm>
            <a:off x="737235" y="1555313"/>
            <a:ext cx="4288036" cy="4288036"/>
          </a:xfrm>
          <a:prstGeom prst="rect">
            <a:avLst/>
          </a:prstGeom>
        </p:spPr>
      </p:pic>
      <p:pic>
        <p:nvPicPr>
          <p:cNvPr id="4" name="Image 1" descr="preencoded.png"/>
          <p:cNvPicPr>
            <a:picLocks noChangeAspect="1"/>
          </p:cNvPicPr>
          <p:nvPr/>
        </p:nvPicPr>
        <p:blipFill>
          <a:blip r:embed="rId4"/>
          <a:stretch>
            <a:fillRect/>
          </a:stretch>
        </p:blipFill>
        <p:spPr>
          <a:xfrm>
            <a:off x="5171123" y="1555313"/>
            <a:ext cx="4288036" cy="4288036"/>
          </a:xfrm>
          <a:prstGeom prst="rect">
            <a:avLst/>
          </a:prstGeom>
        </p:spPr>
      </p:pic>
      <p:pic>
        <p:nvPicPr>
          <p:cNvPr id="5" name="Image 2" descr="preencoded.png"/>
          <p:cNvPicPr>
            <a:picLocks noChangeAspect="1"/>
          </p:cNvPicPr>
          <p:nvPr/>
        </p:nvPicPr>
        <p:blipFill>
          <a:blip r:embed="rId5"/>
          <a:stretch>
            <a:fillRect/>
          </a:stretch>
        </p:blipFill>
        <p:spPr>
          <a:xfrm>
            <a:off x="9605010" y="1555313"/>
            <a:ext cx="4288036" cy="4288036"/>
          </a:xfrm>
          <a:prstGeom prst="rect">
            <a:avLst/>
          </a:prstGeom>
        </p:spPr>
      </p:pic>
      <p:sp>
        <p:nvSpPr>
          <p:cNvPr id="6" name="Text 1"/>
          <p:cNvSpPr/>
          <p:nvPr/>
        </p:nvSpPr>
        <p:spPr>
          <a:xfrm>
            <a:off x="729615" y="6167318"/>
            <a:ext cx="13171170" cy="583644"/>
          </a:xfrm>
          <a:prstGeom prst="rect">
            <a:avLst/>
          </a:prstGeom>
          <a:noFill/>
          <a:ln/>
        </p:spPr>
        <p:txBody>
          <a:bodyPr wrap="square" lIns="0" tIns="0" rIns="0" bIns="0" rtlCol="0" anchor="t"/>
          <a:lstStyle/>
          <a:p>
            <a:pPr marL="0" indent="0" algn="just">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A Faculdade HONPAR confere aos estudantes concluintes de curso de Graduação o diploma, e em cursos de Pós-Graduação, o certificado. O ato coletivo de colação de grau é realizado em sessão solene e pública, em dia previamente determinado pelo Diretor, sendo obrigatória a presença do corpo docente.</a:t>
            </a:r>
            <a:endParaRPr lang="en-US" sz="1400" dirty="0"/>
          </a:p>
        </p:txBody>
      </p:sp>
      <p:sp>
        <p:nvSpPr>
          <p:cNvPr id="7" name="Text 2"/>
          <p:cNvSpPr/>
          <p:nvPr/>
        </p:nvSpPr>
        <p:spPr>
          <a:xfrm>
            <a:off x="729615" y="6956108"/>
            <a:ext cx="13171170" cy="875467"/>
          </a:xfrm>
          <a:prstGeom prst="rect">
            <a:avLst/>
          </a:prstGeom>
          <a:noFill/>
          <a:ln/>
        </p:spPr>
        <p:txBody>
          <a:bodyPr wrap="square" lIns="0" tIns="0" rIns="0" bIns="0" rtlCol="0" anchor="t"/>
          <a:lstStyle/>
          <a:p>
            <a:pPr marL="0" indent="0" algn="just">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Este Regimento Geral entra em vigor na data de sua aprovação pelo órgão federal competente, aplicando-se as disposições que importem em alteração da estrutura curricular e do regime escolar a partir do ano subsequente ao de sua aprovação. Os casos omissos são resolvidos pelo Colegiado de Curso para assuntos acadêmicos e pelo Conselho Superior nos demais casos.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1360</Words>
  <Application>Microsoft Office PowerPoint</Application>
  <PresentationFormat>Personalizar</PresentationFormat>
  <Paragraphs>147</Paragraphs>
  <Slides>15</Slides>
  <Notes>15</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15</vt:i4>
      </vt:variant>
    </vt:vector>
  </HeadingPairs>
  <TitlesOfParts>
    <vt:vector size="19" baseType="lpstr">
      <vt:lpstr>Arial</vt:lpstr>
      <vt:lpstr>Instrument Sans Semi Bold</vt:lpstr>
      <vt:lpstr>Instrument Sans Medium</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Paulo Faustino</cp:lastModifiedBy>
  <cp:revision>3</cp:revision>
  <dcterms:created xsi:type="dcterms:W3CDTF">2025-06-15T19:06:52Z</dcterms:created>
  <dcterms:modified xsi:type="dcterms:W3CDTF">2025-07-07T16:48:58Z</dcterms:modified>
</cp:coreProperties>
</file>